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2" r:id="rId2"/>
    <p:sldId id="387" r:id="rId3"/>
    <p:sldId id="412" r:id="rId4"/>
    <p:sldId id="400" r:id="rId5"/>
    <p:sldId id="388" r:id="rId6"/>
    <p:sldId id="401" r:id="rId7"/>
    <p:sldId id="389" r:id="rId8"/>
    <p:sldId id="390" r:id="rId9"/>
    <p:sldId id="402" r:id="rId10"/>
    <p:sldId id="404" r:id="rId11"/>
    <p:sldId id="403" r:id="rId12"/>
    <p:sldId id="392" r:id="rId13"/>
    <p:sldId id="416" r:id="rId14"/>
    <p:sldId id="417" r:id="rId15"/>
    <p:sldId id="418" r:id="rId16"/>
    <p:sldId id="391" r:id="rId17"/>
    <p:sldId id="410" r:id="rId18"/>
    <p:sldId id="408" r:id="rId19"/>
    <p:sldId id="409" r:id="rId20"/>
    <p:sldId id="393" r:id="rId21"/>
    <p:sldId id="406" r:id="rId22"/>
    <p:sldId id="394" r:id="rId23"/>
    <p:sldId id="414" r:id="rId24"/>
    <p:sldId id="419" r:id="rId25"/>
    <p:sldId id="420" r:id="rId26"/>
    <p:sldId id="421" r:id="rId27"/>
    <p:sldId id="422" r:id="rId28"/>
    <p:sldId id="423" r:id="rId29"/>
    <p:sldId id="424" r:id="rId30"/>
    <p:sldId id="397" r:id="rId31"/>
    <p:sldId id="425" r:id="rId32"/>
  </p:sldIdLst>
  <p:sldSz cx="9144000" cy="6858000" type="screen4x3"/>
  <p:notesSz cx="6858000" cy="91313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71" autoAdjust="0"/>
  </p:normalViewPr>
  <p:slideViewPr>
    <p:cSldViewPr snapToGrid="0">
      <p:cViewPr>
        <p:scale>
          <a:sx n="100" d="100"/>
          <a:sy n="100" d="100"/>
        </p:scale>
        <p:origin x="-424" y="19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40"/>
    </p:cViewPr>
  </p:sorterViewPr>
  <p:notesViewPr>
    <p:cSldViewPr snapToGrid="0">
      <p:cViewPr>
        <p:scale>
          <a:sx n="100" d="100"/>
          <a:sy n="100" d="100"/>
        </p:scale>
        <p:origin x="-1208" y="776"/>
      </p:cViewPr>
      <p:guideLst>
        <p:guide orient="horz" pos="287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374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705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8975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645184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0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24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8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5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33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10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84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hanacademy.org/economics-finance-domain/core-finance/money-and-banking/bitcoin/v/bitcoin-overview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lockchain.info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7" y="1524927"/>
            <a:ext cx="8737600" cy="1470025"/>
          </a:xfrm>
        </p:spPr>
        <p:txBody>
          <a:bodyPr/>
          <a:lstStyle/>
          <a:p>
            <a:pPr algn="ctr"/>
            <a:r>
              <a:rPr lang="en-US" sz="3600" dirty="0" err="1" smtClean="0">
                <a:latin typeface="Comic Sans MS"/>
                <a:cs typeface="Comic Sans MS"/>
              </a:rPr>
              <a:t>Cybersecurity</a:t>
            </a:r>
            <a:r>
              <a:rPr lang="en-US" sz="3600" dirty="0" smtClean="0">
                <a:latin typeface="Comic Sans MS"/>
                <a:cs typeface="Comic Sans MS"/>
              </a:rPr>
              <a:t> for Future Presidents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97039"/>
            <a:ext cx="8741619" cy="1752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Lecture 12: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Applications of Cryptography and Trust Management: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Anonymity and Digital Currency</a:t>
            </a:r>
            <a:endParaRPr lang="en-US" sz="24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2217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Some issues with this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85100" cy="4902200"/>
          </a:xfrm>
        </p:spPr>
        <p:txBody>
          <a:bodyPr/>
          <a:lstStyle/>
          <a:p>
            <a:r>
              <a:rPr lang="en-US" dirty="0" smtClean="0"/>
              <a:t>Timing: Observer might be able to watch traffic enter and exit the Mix node and figure out from the timing and message lengths who is communicating with whom</a:t>
            </a:r>
          </a:p>
          <a:p>
            <a:pPr lvl="1"/>
            <a:r>
              <a:rPr lang="en-US" dirty="0" smtClean="0"/>
              <a:t>Solution: </a:t>
            </a:r>
          </a:p>
          <a:p>
            <a:pPr lvl="2"/>
            <a:r>
              <a:rPr lang="en-US" dirty="0" smtClean="0"/>
              <a:t>batch the traffic: Mix waits for sufficient number of messages to accumulate and then sends them all back out in a burst. </a:t>
            </a:r>
          </a:p>
          <a:p>
            <a:pPr lvl="2"/>
            <a:r>
              <a:rPr lang="en-US" dirty="0" smtClean="0"/>
              <a:t>Also, chop/pad traffic so it’s all fixed length blocks</a:t>
            </a:r>
          </a:p>
          <a:p>
            <a:r>
              <a:rPr lang="en-US" dirty="0" smtClean="0"/>
              <a:t>Guessing messages: Observer could perhaps encrypt messages likely to be sent under the public keys of possible recipients and might recognize the traffic</a:t>
            </a:r>
          </a:p>
          <a:p>
            <a:pPr lvl="1"/>
            <a:r>
              <a:rPr lang="en-US" dirty="0" smtClean="0"/>
              <a:t>Solution: add “salt” (a random number) to the message before encrypting it; recipient removes the salt after decryption</a:t>
            </a:r>
          </a:p>
          <a:p>
            <a:r>
              <a:rPr lang="en-US" dirty="0" smtClean="0"/>
              <a:t>Single Mix node is a central point of failure</a:t>
            </a:r>
          </a:p>
          <a:p>
            <a:pPr lvl="1"/>
            <a:r>
              <a:rPr lang="en-US" dirty="0" smtClean="0"/>
              <a:t>Make it a </a:t>
            </a:r>
            <a:r>
              <a:rPr lang="en-US" dirty="0" err="1" smtClean="0"/>
              <a:t>MixNet</a:t>
            </a:r>
            <a:r>
              <a:rPr lang="en-US" dirty="0" smtClean="0"/>
              <a:t> (see next slide) – this also makes it harder to execute timing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Mix-net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616200" y="3098800"/>
            <a:ext cx="1841500" cy="776933"/>
            <a:chOff x="1947845" y="2882900"/>
            <a:chExt cx="4071955" cy="2008833"/>
          </a:xfrm>
        </p:grpSpPr>
        <p:sp>
          <p:nvSpPr>
            <p:cNvPr id="5" name="Oval 4"/>
            <p:cNvSpPr/>
            <p:nvPr/>
          </p:nvSpPr>
          <p:spPr bwMode="auto">
            <a:xfrm>
              <a:off x="3124200" y="2921000"/>
              <a:ext cx="2006600" cy="177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69695" y="4038600"/>
              <a:ext cx="59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. . .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1947845" y="2903954"/>
              <a:ext cx="1176355" cy="49964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011345" y="3329633"/>
              <a:ext cx="985855" cy="4676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2024045" y="3939233"/>
              <a:ext cx="985855" cy="612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2062145" y="4254500"/>
              <a:ext cx="960455" cy="6372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5156200" y="3314700"/>
              <a:ext cx="863600" cy="317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5092700" y="2882900"/>
              <a:ext cx="838200" cy="533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173645" y="3913834"/>
              <a:ext cx="782655" cy="231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5105400" y="4152900"/>
              <a:ext cx="850900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5409380" y="3937000"/>
              <a:ext cx="59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. . .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41900" y="3086100"/>
            <a:ext cx="1828800" cy="815033"/>
            <a:chOff x="1947845" y="2882900"/>
            <a:chExt cx="4071955" cy="2008833"/>
          </a:xfrm>
        </p:grpSpPr>
        <p:sp>
          <p:nvSpPr>
            <p:cNvPr id="26" name="Oval 25"/>
            <p:cNvSpPr/>
            <p:nvPr/>
          </p:nvSpPr>
          <p:spPr bwMode="auto">
            <a:xfrm>
              <a:off x="3124200" y="2921000"/>
              <a:ext cx="2006600" cy="177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69695" y="4038600"/>
              <a:ext cx="59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. . .</a:t>
              </a:r>
              <a:endParaRPr lang="en-US" dirty="0">
                <a:latin typeface="+mj-lt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1947845" y="2903954"/>
              <a:ext cx="1176355" cy="49964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2011345" y="3329633"/>
              <a:ext cx="985855" cy="4676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2024045" y="3939233"/>
              <a:ext cx="985855" cy="612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2062145" y="4254500"/>
              <a:ext cx="960455" cy="6372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5156200" y="3314700"/>
              <a:ext cx="863600" cy="317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5092700" y="2882900"/>
              <a:ext cx="838200" cy="533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5173645" y="3913834"/>
              <a:ext cx="782655" cy="231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5105400" y="4152900"/>
              <a:ext cx="850900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6" name="TextBox 35"/>
            <p:cNvSpPr txBox="1"/>
            <p:nvPr/>
          </p:nvSpPr>
          <p:spPr>
            <a:xfrm>
              <a:off x="5409380" y="3937000"/>
              <a:ext cx="59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. . .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91100" y="4216401"/>
            <a:ext cx="1765300" cy="863600"/>
            <a:chOff x="1947845" y="2882900"/>
            <a:chExt cx="4071955" cy="2008833"/>
          </a:xfrm>
        </p:grpSpPr>
        <p:sp>
          <p:nvSpPr>
            <p:cNvPr id="38" name="Oval 37"/>
            <p:cNvSpPr/>
            <p:nvPr/>
          </p:nvSpPr>
          <p:spPr bwMode="auto">
            <a:xfrm>
              <a:off x="3124200" y="2921000"/>
              <a:ext cx="2006600" cy="177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69695" y="4038600"/>
              <a:ext cx="59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. . .</a:t>
              </a:r>
              <a:endParaRPr lang="en-US" dirty="0">
                <a:latin typeface="+mj-lt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1947845" y="2903954"/>
              <a:ext cx="1176355" cy="49964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2011345" y="3329633"/>
              <a:ext cx="985855" cy="4676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2024045" y="3939233"/>
              <a:ext cx="985855" cy="612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2062145" y="4254500"/>
              <a:ext cx="960455" cy="6372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5156200" y="3314700"/>
              <a:ext cx="863600" cy="317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5092700" y="2882900"/>
              <a:ext cx="838200" cy="533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5173645" y="3913834"/>
              <a:ext cx="782655" cy="231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5105400" y="4152900"/>
              <a:ext cx="850900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8" name="TextBox 47"/>
            <p:cNvSpPr txBox="1"/>
            <p:nvPr/>
          </p:nvSpPr>
          <p:spPr>
            <a:xfrm>
              <a:off x="5409380" y="3937000"/>
              <a:ext cx="59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. . .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94000" y="4165600"/>
            <a:ext cx="1765300" cy="903933"/>
            <a:chOff x="1947845" y="2882900"/>
            <a:chExt cx="4071955" cy="2008833"/>
          </a:xfrm>
        </p:grpSpPr>
        <p:sp>
          <p:nvSpPr>
            <p:cNvPr id="62" name="Oval 61"/>
            <p:cNvSpPr/>
            <p:nvPr/>
          </p:nvSpPr>
          <p:spPr bwMode="auto">
            <a:xfrm>
              <a:off x="3124200" y="2920999"/>
              <a:ext cx="2006600" cy="177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Mix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69695" y="4038600"/>
              <a:ext cx="59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. . .</a:t>
              </a:r>
              <a:endParaRPr lang="en-US" dirty="0">
                <a:latin typeface="+mj-lt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1947845" y="2903954"/>
              <a:ext cx="1176355" cy="49964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2011345" y="3329633"/>
              <a:ext cx="985855" cy="4676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2024045" y="3939233"/>
              <a:ext cx="985855" cy="612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 flipV="1">
              <a:off x="2062145" y="4254500"/>
              <a:ext cx="960455" cy="6372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5156200" y="3314700"/>
              <a:ext cx="863600" cy="317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5092700" y="2882900"/>
              <a:ext cx="838200" cy="533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5173645" y="3913834"/>
              <a:ext cx="782655" cy="231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5105400" y="4152900"/>
              <a:ext cx="850900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2" name="TextBox 71"/>
            <p:cNvSpPr txBox="1"/>
            <p:nvPr/>
          </p:nvSpPr>
          <p:spPr>
            <a:xfrm>
              <a:off x="5409380" y="3937000"/>
              <a:ext cx="59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. . .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137400" y="3213100"/>
            <a:ext cx="1763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Receiver O</a:t>
            </a:r>
            <a:endParaRPr lang="en-US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37400" y="27813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Receiver N</a:t>
            </a:r>
            <a:endParaRPr lang="en-US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137400" y="3797300"/>
            <a:ext cx="167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Receiver P</a:t>
            </a:r>
            <a:endParaRPr lang="en-US" dirty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37400" y="4673600"/>
            <a:ext cx="17312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Receiver Z</a:t>
            </a:r>
          </a:p>
          <a:p>
            <a:r>
              <a:rPr lang="en-US" sz="1400" dirty="0" smtClean="0">
                <a:latin typeface="+mj-lt"/>
              </a:rPr>
              <a:t>Public Key PKZ</a:t>
            </a:r>
            <a:endParaRPr lang="en-US" sz="1400" dirty="0"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73130" y="4140200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. . .</a:t>
            </a:r>
            <a:endParaRPr lang="en-US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6186" y="2616200"/>
            <a:ext cx="15421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Sender A</a:t>
            </a:r>
          </a:p>
          <a:p>
            <a:r>
              <a:rPr lang="en-US" sz="1400" dirty="0" smtClean="0">
                <a:latin typeface="+mj-lt"/>
              </a:rPr>
              <a:t>Public Key PKA</a:t>
            </a:r>
            <a:endParaRPr lang="en-US" sz="14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11740" y="3187700"/>
            <a:ext cx="151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Sender B</a:t>
            </a:r>
            <a:endParaRPr lang="en-US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16023" y="3822700"/>
            <a:ext cx="150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Sender C</a:t>
            </a:r>
            <a:endParaRPr lang="en-US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0550" y="4711700"/>
            <a:ext cx="155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Sender H</a:t>
            </a:r>
            <a:endParaRPr lang="en-US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67995" y="4203700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. . .</a:t>
            </a:r>
            <a:endParaRPr lang="en-US" dirty="0"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8586" y="1651000"/>
            <a:ext cx="798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Idea: add more layers of encryption and let traffic bounce among Mix nodes before being delivered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396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Onion Routing (Tor)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549400"/>
            <a:ext cx="7772400" cy="4114800"/>
          </a:xfrm>
        </p:spPr>
        <p:txBody>
          <a:bodyPr/>
          <a:lstStyle/>
          <a:p>
            <a:r>
              <a:rPr lang="en-US" dirty="0" smtClean="0"/>
              <a:t>Original goal for Onion Routing was to enable traffic flow security for military communications, including web-browsing over the Internet – not for anonymity between end points</a:t>
            </a:r>
          </a:p>
          <a:p>
            <a:r>
              <a:rPr lang="en-US" dirty="0" smtClean="0"/>
              <a:t>Tor is essentially a large mix-net, but with some developments</a:t>
            </a:r>
          </a:p>
          <a:p>
            <a:pPr lvl="1"/>
            <a:r>
              <a:rPr lang="en-US" dirty="0" smtClean="0"/>
              <a:t>“Onions” are constructed by sender using public keys to initiate a connection within the Tor network that uses symmetric-key crypto (faster) for the subsequent traffic</a:t>
            </a:r>
          </a:p>
          <a:p>
            <a:pPr lvl="1"/>
            <a:r>
              <a:rPr lang="en-US" dirty="0" smtClean="0"/>
              <a:t>Mixes were designed to work with email (non real-time)</a:t>
            </a:r>
          </a:p>
          <a:p>
            <a:pPr lvl="1"/>
            <a:r>
              <a:rPr lang="en-US" dirty="0" smtClean="0"/>
              <a:t>Tor wants to support web-browsing, so can’t delay traffic too much</a:t>
            </a:r>
          </a:p>
          <a:p>
            <a:pPr lvl="2"/>
            <a:r>
              <a:rPr lang="en-US" dirty="0" smtClean="0"/>
              <a:t>Consequently may be possible to detect correlations in traffic flow. The hope is that if there is enough traffic, it will be hard for opponents.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3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371600" y="168275"/>
            <a:ext cx="4394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>
              <a:spcAft>
                <a:spcPct val="0"/>
              </a:spcAft>
            </a:pPr>
            <a:r>
              <a:rPr lang="en-US" sz="3200" b="1" i="1" dirty="0">
                <a:solidFill>
                  <a:schemeClr val="tx2"/>
                </a:solidFill>
                <a:latin typeface="Book Antiqua" charset="0"/>
              </a:rPr>
              <a:t>Connection Setup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2588" y="4672013"/>
            <a:ext cx="8583612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"/>
            </a:pPr>
            <a:r>
              <a:rPr lang="en-US" sz="2000" b="1">
                <a:latin typeface="Book Antiqua" charset="0"/>
              </a:rPr>
              <a:t>The initial proxy knows the Onion Routing network topology, selects a route, and generates the onion</a:t>
            </a:r>
          </a:p>
          <a:p>
            <a:pPr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"/>
            </a:pPr>
            <a:r>
              <a:rPr lang="en-US" sz="2000" b="1">
                <a:latin typeface="Book Antiqua" charset="0"/>
              </a:rPr>
              <a:t>Each layer of the onion identifies the next hop in the route and contains the cryptographic keys to be used at that node.</a:t>
            </a:r>
          </a:p>
        </p:txBody>
      </p:sp>
      <p:graphicFrame>
        <p:nvGraphicFramePr>
          <p:cNvPr id="21508" name="Object 4"/>
          <p:cNvGraphicFramePr>
            <a:graphicFrameLocks/>
          </p:cNvGraphicFramePr>
          <p:nvPr/>
        </p:nvGraphicFramePr>
        <p:xfrm>
          <a:off x="2489200" y="1519238"/>
          <a:ext cx="5586413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Microsoft ClipArt Gallery" r:id="rId3" imgW="5753100" imgH="3213100" progId="MS_ClipArt_Gallery">
                  <p:embed/>
                </p:oleObj>
              </mc:Choice>
              <mc:Fallback>
                <p:oleObj name="Microsoft ClipArt Gallery" r:id="rId3" imgW="5753100" imgH="32131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519238"/>
                        <a:ext cx="5586413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/>
          </p:cNvGraphicFramePr>
          <p:nvPr/>
        </p:nvGraphicFramePr>
        <p:xfrm>
          <a:off x="361950" y="1577975"/>
          <a:ext cx="2214563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Microsoft ClipArt Gallery" r:id="rId5" imgW="6680200" imgH="3898900" progId="MS_ClipArt_Gallery">
                  <p:embed/>
                </p:oleObj>
              </mc:Choice>
              <mc:Fallback>
                <p:oleObj name="Microsoft ClipArt Gallery" r:id="rId5" imgW="6680200" imgH="38989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577975"/>
                        <a:ext cx="2214563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/>
          </p:cNvGraphicFramePr>
          <p:nvPr/>
        </p:nvGraphicFramePr>
        <p:xfrm>
          <a:off x="542925" y="1854200"/>
          <a:ext cx="12017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Microsoft ClipArt Gallery" r:id="rId7" imgW="6070600" imgH="4711700" progId="MS_ClipArt_Gallery">
                  <p:embed/>
                </p:oleObj>
              </mc:Choice>
              <mc:Fallback>
                <p:oleObj name="Microsoft ClipArt Gallery" r:id="rId7" imgW="6070600" imgH="47117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854200"/>
                        <a:ext cx="120173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/>
          </p:cNvGraphicFramePr>
          <p:nvPr/>
        </p:nvGraphicFramePr>
        <p:xfrm>
          <a:off x="8021638" y="1644650"/>
          <a:ext cx="66675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Microsoft ClipArt Gallery" r:id="rId9" imgW="1358900" imgH="3581400" progId="MS_ClipArt_Gallery">
                  <p:embed/>
                </p:oleObj>
              </mc:Choice>
              <mc:Fallback>
                <p:oleObj name="Microsoft ClipArt Gallery" r:id="rId9" imgW="1358900" imgH="35814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1638" y="1644650"/>
                        <a:ext cx="66675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Arc 8"/>
          <p:cNvSpPr>
            <a:spLocks/>
          </p:cNvSpPr>
          <p:nvPr/>
        </p:nvSpPr>
        <p:spPr bwMode="auto">
          <a:xfrm rot="10800000">
            <a:off x="1508125" y="2505075"/>
            <a:ext cx="620713" cy="657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976688" y="2292350"/>
            <a:ext cx="525462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5614988" y="2271713"/>
            <a:ext cx="461962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Arc 11"/>
          <p:cNvSpPr>
            <a:spLocks/>
          </p:cNvSpPr>
          <p:nvPr/>
        </p:nvSpPr>
        <p:spPr bwMode="auto">
          <a:xfrm rot="10800000">
            <a:off x="7151688" y="2465388"/>
            <a:ext cx="928687" cy="684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3030538" y="2478088"/>
            <a:ext cx="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144713" y="3095625"/>
            <a:ext cx="1101725" cy="37465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149475" y="3367088"/>
            <a:ext cx="1092200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2805113" y="3394075"/>
            <a:ext cx="260350" cy="74613"/>
            <a:chOff x="1767" y="2138"/>
            <a:chExt cx="164" cy="47"/>
          </a:xfrm>
        </p:grpSpPr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1767" y="2138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1822" y="2138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1875" y="2138"/>
              <a:ext cx="8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1925" y="2138"/>
              <a:ext cx="6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290763" y="3078163"/>
            <a:ext cx="6350" cy="904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859088" y="2063750"/>
            <a:ext cx="1101725" cy="374650"/>
          </a:xfrm>
          <a:prstGeom prst="rect">
            <a:avLst/>
          </a:prstGeom>
          <a:solidFill>
            <a:srgbClr val="79001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863850" y="2335213"/>
            <a:ext cx="1092200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1" name="Group 27"/>
          <p:cNvGrpSpPr>
            <a:grpSpLocks/>
          </p:cNvGrpSpPr>
          <p:nvPr/>
        </p:nvGrpSpPr>
        <p:grpSpPr bwMode="auto">
          <a:xfrm>
            <a:off x="3519488" y="2362200"/>
            <a:ext cx="260350" cy="74613"/>
            <a:chOff x="2217" y="1488"/>
            <a:chExt cx="164" cy="47"/>
          </a:xfrm>
        </p:grpSpPr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2217" y="1488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2272" y="1488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2325" y="1488"/>
              <a:ext cx="8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2375" y="1488"/>
              <a:ext cx="6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3005138" y="2046288"/>
            <a:ext cx="6350" cy="904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6105525" y="2057400"/>
            <a:ext cx="1101725" cy="3746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6110288" y="2328863"/>
            <a:ext cx="1092200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9" name="Group 35"/>
          <p:cNvGrpSpPr>
            <a:grpSpLocks/>
          </p:cNvGrpSpPr>
          <p:nvPr/>
        </p:nvGrpSpPr>
        <p:grpSpPr bwMode="auto">
          <a:xfrm>
            <a:off x="6765925" y="2355850"/>
            <a:ext cx="260350" cy="74613"/>
            <a:chOff x="4262" y="1484"/>
            <a:chExt cx="164" cy="47"/>
          </a:xfrm>
        </p:grpSpPr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4262" y="1484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4317" y="1484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>
              <a:off x="4370" y="1484"/>
              <a:ext cx="8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4420" y="1484"/>
              <a:ext cx="6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6251575" y="2039938"/>
            <a:ext cx="6350" cy="904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2455863" y="3016250"/>
            <a:ext cx="43021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Aft>
                <a:spcPct val="0"/>
              </a:spcAft>
            </a:pPr>
            <a:r>
              <a:rPr lang="en-US" sz="2400" b="1">
                <a:latin typeface="Book Antiqua" charset="0"/>
              </a:rPr>
              <a:t>A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3198813" y="1987550"/>
            <a:ext cx="3968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Aft>
                <a:spcPct val="0"/>
              </a:spcAft>
            </a:pPr>
            <a:r>
              <a:rPr lang="en-US" sz="2400" b="1">
                <a:solidFill>
                  <a:schemeClr val="bg1"/>
                </a:solidFill>
                <a:latin typeface="Book Antiqua" charset="0"/>
              </a:rPr>
              <a:t>B</a:t>
            </a:r>
          </a:p>
        </p:txBody>
      </p:sp>
      <p:grpSp>
        <p:nvGrpSpPr>
          <p:cNvPr id="21552" name="Group 48"/>
          <p:cNvGrpSpPr>
            <a:grpSpLocks/>
          </p:cNvGrpSpPr>
          <p:nvPr/>
        </p:nvGrpSpPr>
        <p:grpSpPr bwMode="auto">
          <a:xfrm>
            <a:off x="4491038" y="1987550"/>
            <a:ext cx="1101725" cy="468313"/>
            <a:chOff x="2829" y="1252"/>
            <a:chExt cx="694" cy="295"/>
          </a:xfrm>
        </p:grpSpPr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2829" y="1297"/>
              <a:ext cx="694" cy="2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2832" y="1468"/>
              <a:ext cx="688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49" name="Group 45"/>
            <p:cNvGrpSpPr>
              <a:grpSpLocks/>
            </p:cNvGrpSpPr>
            <p:nvPr/>
          </p:nvGrpSpPr>
          <p:grpSpPr bwMode="auto">
            <a:xfrm>
              <a:off x="3245" y="1485"/>
              <a:ext cx="164" cy="47"/>
              <a:chOff x="3245" y="1485"/>
              <a:chExt cx="164" cy="47"/>
            </a:xfrm>
          </p:grpSpPr>
          <p:sp>
            <p:nvSpPr>
              <p:cNvPr id="21545" name="Rectangle 41"/>
              <p:cNvSpPr>
                <a:spLocks noChangeArrowheads="1"/>
              </p:cNvSpPr>
              <p:nvPr/>
            </p:nvSpPr>
            <p:spPr bwMode="auto">
              <a:xfrm>
                <a:off x="3245" y="1485"/>
                <a:ext cx="9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6" name="Rectangle 42"/>
              <p:cNvSpPr>
                <a:spLocks noChangeArrowheads="1"/>
              </p:cNvSpPr>
              <p:nvPr/>
            </p:nvSpPr>
            <p:spPr bwMode="auto">
              <a:xfrm>
                <a:off x="3300" y="1485"/>
                <a:ext cx="9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7" name="Rectangle 43"/>
              <p:cNvSpPr>
                <a:spLocks noChangeArrowheads="1"/>
              </p:cNvSpPr>
              <p:nvPr/>
            </p:nvSpPr>
            <p:spPr bwMode="auto">
              <a:xfrm>
                <a:off x="3353" y="1485"/>
                <a:ext cx="8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8" name="Rectangle 44"/>
              <p:cNvSpPr>
                <a:spLocks noChangeArrowheads="1"/>
              </p:cNvSpPr>
              <p:nvPr/>
            </p:nvSpPr>
            <p:spPr bwMode="auto">
              <a:xfrm>
                <a:off x="3403" y="1485"/>
                <a:ext cx="6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50" name="Rectangle 46"/>
            <p:cNvSpPr>
              <a:spLocks noChangeArrowheads="1"/>
            </p:cNvSpPr>
            <p:nvPr/>
          </p:nvSpPr>
          <p:spPr bwMode="auto">
            <a:xfrm>
              <a:off x="2921" y="1286"/>
              <a:ext cx="4" cy="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3071" y="1252"/>
              <a:ext cx="2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Aft>
                  <a:spcPct val="0"/>
                </a:spcAft>
              </a:pPr>
              <a:r>
                <a:rPr lang="en-US" sz="2400" b="1">
                  <a:solidFill>
                    <a:schemeClr val="bg1"/>
                  </a:solidFill>
                  <a:latin typeface="Book Antiqua" charset="0"/>
                </a:rPr>
                <a:t>C</a:t>
              </a:r>
            </a:p>
          </p:txBody>
        </p:sp>
      </p:grp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6437313" y="1987550"/>
            <a:ext cx="3635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Aft>
                <a:spcPct val="0"/>
              </a:spcAft>
            </a:pPr>
            <a:r>
              <a:rPr lang="en-US" sz="2400" b="1">
                <a:latin typeface="Book Antiqua" charset="0"/>
              </a:rPr>
              <a:t>F</a:t>
            </a: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3902075" y="3516313"/>
            <a:ext cx="1101725" cy="374650"/>
          </a:xfrm>
          <a:prstGeom prst="rect">
            <a:avLst/>
          </a:prstGeom>
          <a:solidFill>
            <a:srgbClr val="F3B09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3906838" y="3787775"/>
            <a:ext cx="10922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60" name="Group 56"/>
          <p:cNvGrpSpPr>
            <a:grpSpLocks/>
          </p:cNvGrpSpPr>
          <p:nvPr/>
        </p:nvGrpSpPr>
        <p:grpSpPr bwMode="auto">
          <a:xfrm>
            <a:off x="4562475" y="3814763"/>
            <a:ext cx="260350" cy="74612"/>
            <a:chOff x="2874" y="2403"/>
            <a:chExt cx="164" cy="47"/>
          </a:xfrm>
        </p:grpSpPr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2874" y="2403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2929" y="2403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2982" y="2403"/>
              <a:ext cx="8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3032" y="2403"/>
              <a:ext cx="6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61" name="Rectangle 57"/>
          <p:cNvSpPr>
            <a:spLocks noChangeArrowheads="1"/>
          </p:cNvSpPr>
          <p:nvPr/>
        </p:nvSpPr>
        <p:spPr bwMode="auto">
          <a:xfrm>
            <a:off x="4048125" y="3498850"/>
            <a:ext cx="6350" cy="904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4286250" y="3444875"/>
            <a:ext cx="4476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Aft>
                <a:spcPct val="0"/>
              </a:spcAft>
            </a:pPr>
            <a:r>
              <a:rPr lang="en-US" sz="2400" b="1">
                <a:latin typeface="Book Antiqua" charset="0"/>
              </a:rPr>
              <a:t>D</a:t>
            </a:r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5619750" y="3516313"/>
            <a:ext cx="1101725" cy="374650"/>
          </a:xfrm>
          <a:prstGeom prst="rect">
            <a:avLst/>
          </a:prstGeom>
          <a:solidFill>
            <a:srgbClr val="D9319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5624513" y="3787775"/>
            <a:ext cx="10922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69" name="Group 65"/>
          <p:cNvGrpSpPr>
            <a:grpSpLocks/>
          </p:cNvGrpSpPr>
          <p:nvPr/>
        </p:nvGrpSpPr>
        <p:grpSpPr bwMode="auto">
          <a:xfrm>
            <a:off x="6280150" y="3814763"/>
            <a:ext cx="260350" cy="74612"/>
            <a:chOff x="3956" y="2403"/>
            <a:chExt cx="164" cy="47"/>
          </a:xfrm>
        </p:grpSpPr>
        <p:sp>
          <p:nvSpPr>
            <p:cNvPr id="21565" name="Rectangle 61"/>
            <p:cNvSpPr>
              <a:spLocks noChangeArrowheads="1"/>
            </p:cNvSpPr>
            <p:nvPr/>
          </p:nvSpPr>
          <p:spPr bwMode="auto">
            <a:xfrm>
              <a:off x="3956" y="2403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6" name="Rectangle 62"/>
            <p:cNvSpPr>
              <a:spLocks noChangeArrowheads="1"/>
            </p:cNvSpPr>
            <p:nvPr/>
          </p:nvSpPr>
          <p:spPr bwMode="auto">
            <a:xfrm>
              <a:off x="4011" y="2403"/>
              <a:ext cx="9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7" name="Rectangle 63"/>
            <p:cNvSpPr>
              <a:spLocks noChangeArrowheads="1"/>
            </p:cNvSpPr>
            <p:nvPr/>
          </p:nvSpPr>
          <p:spPr bwMode="auto">
            <a:xfrm>
              <a:off x="4064" y="2403"/>
              <a:ext cx="8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8" name="Rectangle 64"/>
            <p:cNvSpPr>
              <a:spLocks noChangeArrowheads="1"/>
            </p:cNvSpPr>
            <p:nvPr/>
          </p:nvSpPr>
          <p:spPr bwMode="auto">
            <a:xfrm>
              <a:off x="4114" y="2403"/>
              <a:ext cx="6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5765800" y="3498850"/>
            <a:ext cx="6350" cy="904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6003925" y="3444875"/>
            <a:ext cx="3794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Aft>
                <a:spcPct val="0"/>
              </a:spcAft>
            </a:pPr>
            <a:r>
              <a:rPr lang="en-US" sz="2400" b="1">
                <a:latin typeface="Book Antiqua" charset="0"/>
              </a:rPr>
              <a:t>E</a:t>
            </a:r>
          </a:p>
        </p:txBody>
      </p:sp>
      <p:sp>
        <p:nvSpPr>
          <p:cNvPr id="21572" name="Line 68"/>
          <p:cNvSpPr>
            <a:spLocks noChangeShapeType="1"/>
          </p:cNvSpPr>
          <p:nvPr/>
        </p:nvSpPr>
        <p:spPr bwMode="auto">
          <a:xfrm>
            <a:off x="3267075" y="3321050"/>
            <a:ext cx="609600" cy="373063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3" name="Line 69"/>
          <p:cNvSpPr>
            <a:spLocks noChangeShapeType="1"/>
          </p:cNvSpPr>
          <p:nvPr/>
        </p:nvSpPr>
        <p:spPr bwMode="auto">
          <a:xfrm>
            <a:off x="5030788" y="3732213"/>
            <a:ext cx="563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4" name="Line 70"/>
          <p:cNvSpPr>
            <a:spLocks noChangeShapeType="1"/>
          </p:cNvSpPr>
          <p:nvPr/>
        </p:nvSpPr>
        <p:spPr bwMode="auto">
          <a:xfrm>
            <a:off x="3513138" y="2460625"/>
            <a:ext cx="952500" cy="103505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5" name="Line 71"/>
          <p:cNvSpPr>
            <a:spLocks noChangeShapeType="1"/>
          </p:cNvSpPr>
          <p:nvPr/>
        </p:nvSpPr>
        <p:spPr bwMode="auto">
          <a:xfrm flipH="1">
            <a:off x="4595813" y="2462213"/>
            <a:ext cx="446087" cy="1020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6" name="Line 72"/>
          <p:cNvSpPr>
            <a:spLocks noChangeShapeType="1"/>
          </p:cNvSpPr>
          <p:nvPr/>
        </p:nvSpPr>
        <p:spPr bwMode="auto">
          <a:xfrm>
            <a:off x="5230813" y="2451100"/>
            <a:ext cx="809625" cy="10445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73"/>
          <p:cNvSpPr>
            <a:spLocks noChangeShapeType="1"/>
          </p:cNvSpPr>
          <p:nvPr/>
        </p:nvSpPr>
        <p:spPr bwMode="auto">
          <a:xfrm flipV="1">
            <a:off x="6172200" y="2438400"/>
            <a:ext cx="468313" cy="10572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Line 74"/>
          <p:cNvSpPr>
            <a:spLocks noChangeShapeType="1"/>
          </p:cNvSpPr>
          <p:nvPr/>
        </p:nvSpPr>
        <p:spPr bwMode="auto">
          <a:xfrm flipV="1">
            <a:off x="3267075" y="2449513"/>
            <a:ext cx="3044825" cy="7524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84" name="Group 80"/>
          <p:cNvGrpSpPr>
            <a:grpSpLocks/>
          </p:cNvGrpSpPr>
          <p:nvPr/>
        </p:nvGrpSpPr>
        <p:grpSpPr bwMode="auto">
          <a:xfrm>
            <a:off x="2519363" y="3541713"/>
            <a:ext cx="895350" cy="644525"/>
            <a:chOff x="1587" y="2231"/>
            <a:chExt cx="564" cy="406"/>
          </a:xfrm>
        </p:grpSpPr>
        <p:sp>
          <p:nvSpPr>
            <p:cNvPr id="21579" name="Oval 75"/>
            <p:cNvSpPr>
              <a:spLocks noChangeArrowheads="1"/>
            </p:cNvSpPr>
            <p:nvPr/>
          </p:nvSpPr>
          <p:spPr bwMode="auto">
            <a:xfrm>
              <a:off x="1587" y="2231"/>
              <a:ext cx="564" cy="40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auto">
            <a:xfrm>
              <a:off x="1641" y="2274"/>
              <a:ext cx="462" cy="304"/>
            </a:xfrm>
            <a:prstGeom prst="ellipse">
              <a:avLst/>
            </a:prstGeom>
            <a:solidFill>
              <a:srgbClr val="F3B09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auto">
            <a:xfrm>
              <a:off x="1705" y="2317"/>
              <a:ext cx="336" cy="216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auto">
            <a:xfrm>
              <a:off x="1756" y="2354"/>
              <a:ext cx="232" cy="15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auto">
            <a:xfrm>
              <a:off x="1820" y="2386"/>
              <a:ext cx="112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89" name="Group 85"/>
          <p:cNvGrpSpPr>
            <a:grpSpLocks/>
          </p:cNvGrpSpPr>
          <p:nvPr/>
        </p:nvGrpSpPr>
        <p:grpSpPr bwMode="auto">
          <a:xfrm>
            <a:off x="4111625" y="4057650"/>
            <a:ext cx="733425" cy="482600"/>
            <a:chOff x="2590" y="2556"/>
            <a:chExt cx="462" cy="304"/>
          </a:xfrm>
        </p:grpSpPr>
        <p:sp>
          <p:nvSpPr>
            <p:cNvPr id="21585" name="Oval 81"/>
            <p:cNvSpPr>
              <a:spLocks noChangeArrowheads="1"/>
            </p:cNvSpPr>
            <p:nvPr/>
          </p:nvSpPr>
          <p:spPr bwMode="auto">
            <a:xfrm>
              <a:off x="2590" y="2556"/>
              <a:ext cx="462" cy="304"/>
            </a:xfrm>
            <a:prstGeom prst="ellipse">
              <a:avLst/>
            </a:prstGeom>
            <a:solidFill>
              <a:srgbClr val="F3B09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auto">
            <a:xfrm>
              <a:off x="2654" y="2599"/>
              <a:ext cx="336" cy="216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auto">
            <a:xfrm>
              <a:off x="2705" y="2636"/>
              <a:ext cx="232" cy="15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auto">
            <a:xfrm>
              <a:off x="2769" y="2668"/>
              <a:ext cx="112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93" name="Group 89"/>
          <p:cNvGrpSpPr>
            <a:grpSpLocks/>
          </p:cNvGrpSpPr>
          <p:nvPr/>
        </p:nvGrpSpPr>
        <p:grpSpPr bwMode="auto">
          <a:xfrm>
            <a:off x="3087688" y="1570038"/>
            <a:ext cx="533400" cy="342900"/>
            <a:chOff x="1945" y="989"/>
            <a:chExt cx="336" cy="216"/>
          </a:xfrm>
        </p:grpSpPr>
        <p:sp>
          <p:nvSpPr>
            <p:cNvPr id="21590" name="Oval 86"/>
            <p:cNvSpPr>
              <a:spLocks noChangeArrowheads="1"/>
            </p:cNvSpPr>
            <p:nvPr/>
          </p:nvSpPr>
          <p:spPr bwMode="auto">
            <a:xfrm>
              <a:off x="1945" y="989"/>
              <a:ext cx="336" cy="216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auto">
            <a:xfrm>
              <a:off x="1996" y="1026"/>
              <a:ext cx="232" cy="15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auto">
            <a:xfrm>
              <a:off x="2060" y="1058"/>
              <a:ext cx="112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96" name="Group 92"/>
          <p:cNvGrpSpPr>
            <a:grpSpLocks/>
          </p:cNvGrpSpPr>
          <p:nvPr/>
        </p:nvGrpSpPr>
        <p:grpSpPr bwMode="auto">
          <a:xfrm>
            <a:off x="4852988" y="1677988"/>
            <a:ext cx="368300" cy="241300"/>
            <a:chOff x="3057" y="1057"/>
            <a:chExt cx="232" cy="152"/>
          </a:xfrm>
        </p:grpSpPr>
        <p:sp>
          <p:nvSpPr>
            <p:cNvPr id="21594" name="Oval 90"/>
            <p:cNvSpPr>
              <a:spLocks noChangeArrowheads="1"/>
            </p:cNvSpPr>
            <p:nvPr/>
          </p:nvSpPr>
          <p:spPr bwMode="auto">
            <a:xfrm>
              <a:off x="3057" y="1057"/>
              <a:ext cx="232" cy="15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auto">
            <a:xfrm>
              <a:off x="3121" y="1090"/>
              <a:ext cx="107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97" name="Oval 93"/>
          <p:cNvSpPr>
            <a:spLocks noChangeArrowheads="1"/>
          </p:cNvSpPr>
          <p:nvPr/>
        </p:nvSpPr>
        <p:spPr bwMode="auto">
          <a:xfrm>
            <a:off x="6511925" y="1716088"/>
            <a:ext cx="169863" cy="127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3089275" y="3381375"/>
            <a:ext cx="139700" cy="8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2147888" y="3101975"/>
            <a:ext cx="149225" cy="92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3808413" y="2347913"/>
            <a:ext cx="139700" cy="8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Rectangle 97"/>
          <p:cNvSpPr>
            <a:spLocks noChangeArrowheads="1"/>
          </p:cNvSpPr>
          <p:nvPr/>
        </p:nvSpPr>
        <p:spPr bwMode="auto">
          <a:xfrm>
            <a:off x="2868613" y="2068513"/>
            <a:ext cx="149225" cy="92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Rectangle 98"/>
          <p:cNvSpPr>
            <a:spLocks noChangeArrowheads="1"/>
          </p:cNvSpPr>
          <p:nvPr/>
        </p:nvSpPr>
        <p:spPr bwMode="auto">
          <a:xfrm>
            <a:off x="4859338" y="3795713"/>
            <a:ext cx="139700" cy="8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Rectangle 99"/>
          <p:cNvSpPr>
            <a:spLocks noChangeArrowheads="1"/>
          </p:cNvSpPr>
          <p:nvPr/>
        </p:nvSpPr>
        <p:spPr bwMode="auto">
          <a:xfrm>
            <a:off x="3900488" y="3524250"/>
            <a:ext cx="149225" cy="92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Rectangle 100"/>
          <p:cNvSpPr>
            <a:spLocks noChangeArrowheads="1"/>
          </p:cNvSpPr>
          <p:nvPr/>
        </p:nvSpPr>
        <p:spPr bwMode="auto">
          <a:xfrm>
            <a:off x="5441950" y="2338388"/>
            <a:ext cx="139700" cy="8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4491038" y="2058988"/>
            <a:ext cx="149225" cy="92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Rectangle 102"/>
          <p:cNvSpPr>
            <a:spLocks noChangeArrowheads="1"/>
          </p:cNvSpPr>
          <p:nvPr/>
        </p:nvSpPr>
        <p:spPr bwMode="auto">
          <a:xfrm>
            <a:off x="6575425" y="3802063"/>
            <a:ext cx="139700" cy="8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Rectangle 103"/>
          <p:cNvSpPr>
            <a:spLocks noChangeArrowheads="1"/>
          </p:cNvSpPr>
          <p:nvPr/>
        </p:nvSpPr>
        <p:spPr bwMode="auto">
          <a:xfrm>
            <a:off x="5626100" y="3530600"/>
            <a:ext cx="149225" cy="92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Rectangle 104"/>
          <p:cNvSpPr>
            <a:spLocks noChangeArrowheads="1"/>
          </p:cNvSpPr>
          <p:nvPr/>
        </p:nvSpPr>
        <p:spPr bwMode="auto">
          <a:xfrm>
            <a:off x="7067550" y="2346325"/>
            <a:ext cx="139700" cy="82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Rectangle 105"/>
          <p:cNvSpPr>
            <a:spLocks noChangeArrowheads="1"/>
          </p:cNvSpPr>
          <p:nvPr/>
        </p:nvSpPr>
        <p:spPr bwMode="auto">
          <a:xfrm>
            <a:off x="6108700" y="2066925"/>
            <a:ext cx="149225" cy="92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Rectangle 106"/>
          <p:cNvSpPr>
            <a:spLocks noChangeArrowheads="1"/>
          </p:cNvSpPr>
          <p:nvPr/>
        </p:nvSpPr>
        <p:spPr bwMode="auto">
          <a:xfrm>
            <a:off x="588963" y="3651250"/>
            <a:ext cx="7239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171450" indent="-171450"/>
            <a:r>
              <a:rPr lang="en-US" b="1">
                <a:latin typeface="Book Antiqua" charset="0"/>
              </a:rPr>
              <a:t>Proxy</a:t>
            </a:r>
          </a:p>
        </p:txBody>
      </p:sp>
      <p:sp>
        <p:nvSpPr>
          <p:cNvPr id="21611" name="Oval 107"/>
          <p:cNvSpPr>
            <a:spLocks noChangeArrowheads="1"/>
          </p:cNvSpPr>
          <p:nvPr/>
        </p:nvSpPr>
        <p:spPr bwMode="auto">
          <a:xfrm>
            <a:off x="2006600" y="2997200"/>
            <a:ext cx="387350" cy="2921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Arc 108"/>
          <p:cNvSpPr>
            <a:spLocks/>
          </p:cNvSpPr>
          <p:nvPr/>
        </p:nvSpPr>
        <p:spPr bwMode="auto">
          <a:xfrm>
            <a:off x="1257300" y="3276600"/>
            <a:ext cx="811213" cy="527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3" name="Rectangle 109"/>
          <p:cNvSpPr>
            <a:spLocks noChangeArrowheads="1"/>
          </p:cNvSpPr>
          <p:nvPr/>
        </p:nvSpPr>
        <p:spPr bwMode="auto">
          <a:xfrm>
            <a:off x="215900" y="4075113"/>
            <a:ext cx="19653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171450" indent="-171450"/>
            <a:r>
              <a:rPr lang="en-US" b="1">
                <a:latin typeface="Book Antiqua" charset="0"/>
              </a:rPr>
              <a:t>Core Onion Router</a:t>
            </a:r>
          </a:p>
        </p:txBody>
      </p:sp>
      <p:sp>
        <p:nvSpPr>
          <p:cNvPr id="21614" name="Arc 110"/>
          <p:cNvSpPr>
            <a:spLocks/>
          </p:cNvSpPr>
          <p:nvPr/>
        </p:nvSpPr>
        <p:spPr bwMode="auto">
          <a:xfrm>
            <a:off x="2100263" y="3530600"/>
            <a:ext cx="263525" cy="7048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91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58900" y="130175"/>
            <a:ext cx="40513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>
              <a:spcAft>
                <a:spcPct val="0"/>
              </a:spcAft>
            </a:pPr>
            <a:r>
              <a:rPr lang="en-US" sz="3200" b="1" i="1">
                <a:solidFill>
                  <a:schemeClr val="tx2"/>
                </a:solidFill>
                <a:latin typeface="Book Antiqua" charset="0"/>
              </a:rPr>
              <a:t>Data Movement</a:t>
            </a:r>
          </a:p>
        </p:txBody>
      </p:sp>
      <p:grpSp>
        <p:nvGrpSpPr>
          <p:cNvPr id="22569" name="Group 41"/>
          <p:cNvGrpSpPr>
            <a:grpSpLocks/>
          </p:cNvGrpSpPr>
          <p:nvPr/>
        </p:nvGrpSpPr>
        <p:grpSpPr bwMode="auto">
          <a:xfrm>
            <a:off x="163513" y="1422400"/>
            <a:ext cx="8916987" cy="4819650"/>
            <a:chOff x="103" y="896"/>
            <a:chExt cx="5617" cy="3036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103" y="896"/>
              <a:ext cx="5617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pPr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latin typeface="Book Antiqua" charset="0"/>
                </a:rPr>
                <a:t>As data moves through the anonymous connection, it looks different at each onion router. </a:t>
              </a:r>
            </a:p>
            <a:p>
              <a:pPr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latin typeface="Book Antiqua" charset="0"/>
                </a:rPr>
                <a:t>A message M sent from an initiator to a responder via a 5-hop onion route will change as follows:</a:t>
              </a:r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613" y="1740"/>
              <a:ext cx="4798" cy="1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sz="2000" b="1" dirty="0">
                  <a:latin typeface="Book Antiqua" charset="0"/>
                </a:rPr>
                <a:t>The initiator pre-crypts M giving:		</a:t>
              </a:r>
              <a:r>
                <a:rPr lang="en-US" sz="2000" b="1" dirty="0">
                  <a:solidFill>
                    <a:schemeClr val="accent2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latin typeface="Book Antiqua" charset="0"/>
                </a:rPr>
                <a:t>M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accent2"/>
                  </a:solidFill>
                  <a:latin typeface="Book Antiqua" charset="0"/>
                </a:rPr>
                <a:t>)</a:t>
              </a:r>
              <a:endParaRPr lang="en-US" sz="2000" b="1" dirty="0">
                <a:latin typeface="Book Antiqua" charset="0"/>
              </a:endParaRPr>
            </a:p>
            <a:p>
              <a:pPr marL="171450" indent="-171450"/>
              <a:r>
                <a:rPr lang="en-US" sz="2000" b="1" dirty="0">
                  <a:latin typeface="Book Antiqua" charset="0"/>
                </a:rPr>
                <a:t>Entering </a:t>
              </a:r>
              <a:r>
                <a:rPr lang="en-US" sz="2000" b="1" dirty="0">
                  <a:solidFill>
                    <a:schemeClr val="accent2"/>
                  </a:solidFill>
                  <a:latin typeface="Book Antiqua" charset="0"/>
                </a:rPr>
                <a:t>A</a:t>
              </a:r>
              <a:r>
                <a:rPr lang="en-US" sz="2000" b="1" dirty="0">
                  <a:latin typeface="Book Antiqua" charset="0"/>
                </a:rPr>
                <a:t>, the message will look like:		</a:t>
              </a:r>
              <a:r>
                <a:rPr lang="en-US" sz="2000" b="1" dirty="0">
                  <a:solidFill>
                    <a:schemeClr val="accent2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latin typeface="Book Antiqua" charset="0"/>
                </a:rPr>
                <a:t>M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accent2"/>
                  </a:solidFill>
                  <a:latin typeface="Book Antiqua" charset="0"/>
                </a:rPr>
                <a:t>)</a:t>
              </a:r>
              <a:endParaRPr lang="en-US" sz="2000" b="1" dirty="0">
                <a:latin typeface="Book Antiqua" charset="0"/>
              </a:endParaRPr>
            </a:p>
            <a:p>
              <a:pPr marL="171450" indent="-171450"/>
              <a:r>
                <a:rPr lang="en-US" sz="2000" b="1" dirty="0">
                  <a:latin typeface="Book Antiqua" charset="0"/>
                </a:rPr>
                <a:t>Entering 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D</a:t>
              </a:r>
              <a:r>
                <a:rPr lang="en-US" sz="2000" b="1" dirty="0">
                  <a:latin typeface="Book Antiqua" charset="0"/>
                </a:rPr>
                <a:t>, the message will look like:		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latin typeface="Book Antiqua" charset="0"/>
                </a:rPr>
                <a:t>M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F3B091"/>
                  </a:solidFill>
                  <a:latin typeface="Book Antiqua" charset="0"/>
                </a:rPr>
                <a:t>)</a:t>
              </a:r>
              <a:endParaRPr lang="en-US" sz="2000" b="1" dirty="0">
                <a:latin typeface="Book Antiqua" charset="0"/>
              </a:endParaRPr>
            </a:p>
            <a:p>
              <a:pPr marL="171450" indent="-171450"/>
              <a:r>
                <a:rPr lang="en-US" sz="2000" b="1" dirty="0">
                  <a:latin typeface="Book Antiqua" charset="0"/>
                </a:rPr>
                <a:t>Entering 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B</a:t>
              </a:r>
              <a:r>
                <a:rPr lang="en-US" sz="2000" b="1" dirty="0">
                  <a:latin typeface="Book Antiqua" charset="0"/>
                </a:rPr>
                <a:t>, the message will look like:		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latin typeface="Book Antiqua" charset="0"/>
                </a:rPr>
                <a:t>M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rgbClr val="790015"/>
                  </a:solidFill>
                  <a:latin typeface="Book Antiqua" charset="0"/>
                </a:rPr>
                <a:t>)</a:t>
              </a:r>
              <a:endParaRPr lang="en-US" sz="2000" b="1" dirty="0">
                <a:latin typeface="Book Antiqua" charset="0"/>
              </a:endParaRPr>
            </a:p>
            <a:p>
              <a:pPr marL="171450" indent="-171450"/>
              <a:r>
                <a:rPr lang="en-US" sz="2000" b="1" dirty="0">
                  <a:latin typeface="Book Antiqua" charset="0"/>
                </a:rPr>
                <a:t>Entering 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C</a:t>
              </a:r>
              <a:r>
                <a:rPr lang="en-US" sz="2000" b="1" dirty="0">
                  <a:latin typeface="Book Antiqua" charset="0"/>
                </a:rPr>
                <a:t>, the message will look like:		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latin typeface="Book Antiqua" charset="0"/>
                </a:rPr>
                <a:t>M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)</a:t>
              </a:r>
              <a:r>
                <a:rPr lang="en-US" sz="2000" b="1" dirty="0">
                  <a:solidFill>
                    <a:schemeClr val="hlink"/>
                  </a:solidFill>
                  <a:latin typeface="Book Antiqua" charset="0"/>
                </a:rPr>
                <a:t>)</a:t>
              </a:r>
              <a:endParaRPr lang="en-US" sz="2000" b="1" dirty="0">
                <a:latin typeface="Book Antiqua" charset="0"/>
              </a:endParaRPr>
            </a:p>
            <a:p>
              <a:pPr marL="171450" indent="-171450"/>
              <a:r>
                <a:rPr lang="en-US" sz="2000" b="1" dirty="0">
                  <a:latin typeface="Book Antiqua" charset="0"/>
                </a:rPr>
                <a:t>Entering 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F</a:t>
              </a:r>
              <a:r>
                <a:rPr lang="en-US" sz="2000" b="1" dirty="0">
                  <a:latin typeface="Book Antiqua" charset="0"/>
                </a:rPr>
                <a:t>, the message will look like:		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E(</a:t>
              </a:r>
              <a:r>
                <a:rPr lang="en-US" sz="2000" b="1" dirty="0">
                  <a:latin typeface="Book Antiqua" charset="0"/>
                </a:rPr>
                <a:t>M</a:t>
              </a:r>
              <a:r>
                <a:rPr lang="en-US" sz="2000" b="1" dirty="0">
                  <a:solidFill>
                    <a:schemeClr val="accent1"/>
                  </a:solidFill>
                  <a:latin typeface="Book Antiqua" charset="0"/>
                </a:rPr>
                <a:t>) </a:t>
              </a:r>
            </a:p>
            <a:p>
              <a:pPr marL="171450" indent="-171450"/>
              <a:r>
                <a:rPr lang="en-US" sz="2000" b="1" dirty="0">
                  <a:latin typeface="Book Antiqua" charset="0"/>
                </a:rPr>
                <a:t>The responder receives:			 M</a:t>
              </a:r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603" y="3322"/>
              <a:ext cx="22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b="1">
                  <a:solidFill>
                    <a:schemeClr val="accent2"/>
                  </a:solidFill>
                  <a:latin typeface="Book Antiqua" charset="0"/>
                </a:rPr>
                <a:t>A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523" y="3322"/>
              <a:ext cx="22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b="1">
                  <a:solidFill>
                    <a:srgbClr val="F3B091"/>
                  </a:solidFill>
                  <a:latin typeface="Book Antiqua" charset="0"/>
                </a:rPr>
                <a:t>D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3299" y="3314"/>
              <a:ext cx="20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b="1">
                  <a:solidFill>
                    <a:srgbClr val="790015"/>
                  </a:solidFill>
                  <a:latin typeface="Book Antiqua" charset="0"/>
                </a:rPr>
                <a:t>B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3883" y="3322"/>
              <a:ext cx="21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b="1">
                  <a:solidFill>
                    <a:schemeClr val="hlink"/>
                  </a:solidFill>
                  <a:latin typeface="Book Antiqua" charset="0"/>
                </a:rPr>
                <a:t>C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4355" y="3330"/>
              <a:ext cx="193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b="1" dirty="0">
                  <a:solidFill>
                    <a:schemeClr val="accent1"/>
                  </a:solidFill>
                  <a:latin typeface="Book Antiqua" charset="0"/>
                </a:rPr>
                <a:t>F</a:t>
              </a:r>
            </a:p>
          </p:txBody>
        </p:sp>
        <p:grpSp>
          <p:nvGrpSpPr>
            <p:cNvPr id="22544" name="Group 16"/>
            <p:cNvGrpSpPr>
              <a:grpSpLocks/>
            </p:cNvGrpSpPr>
            <p:nvPr/>
          </p:nvGrpSpPr>
          <p:grpSpPr bwMode="auto">
            <a:xfrm>
              <a:off x="796" y="3150"/>
              <a:ext cx="782" cy="782"/>
              <a:chOff x="796" y="3150"/>
              <a:chExt cx="782" cy="782"/>
            </a:xfrm>
          </p:grpSpPr>
          <p:sp>
            <p:nvSpPr>
              <p:cNvPr id="22538" name="Rectangle 10"/>
              <p:cNvSpPr>
                <a:spLocks noChangeArrowheads="1"/>
              </p:cNvSpPr>
              <p:nvPr/>
            </p:nvSpPr>
            <p:spPr bwMode="auto">
              <a:xfrm>
                <a:off x="796" y="3150"/>
                <a:ext cx="782" cy="782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pPr marL="171450" indent="-171450" algn="ctr"/>
                <a:r>
                  <a:rPr lang="en-US"/>
                  <a:t>√</a:t>
                </a:r>
              </a:p>
            </p:txBody>
          </p:sp>
          <p:sp>
            <p:nvSpPr>
              <p:cNvPr id="22539" name="Rectangle 11"/>
              <p:cNvSpPr>
                <a:spLocks noChangeArrowheads="1"/>
              </p:cNvSpPr>
              <p:nvPr/>
            </p:nvSpPr>
            <p:spPr bwMode="auto">
              <a:xfrm>
                <a:off x="877" y="3232"/>
                <a:ext cx="620" cy="619"/>
              </a:xfrm>
              <a:prstGeom prst="rect">
                <a:avLst/>
              </a:prstGeom>
              <a:solidFill>
                <a:srgbClr val="F3B09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" name="Rectangle 12"/>
              <p:cNvSpPr>
                <a:spLocks noChangeArrowheads="1"/>
              </p:cNvSpPr>
              <p:nvPr/>
            </p:nvSpPr>
            <p:spPr bwMode="auto">
              <a:xfrm>
                <a:off x="978" y="3323"/>
                <a:ext cx="427" cy="437"/>
              </a:xfrm>
              <a:prstGeom prst="rect">
                <a:avLst/>
              </a:prstGeom>
              <a:solidFill>
                <a:srgbClr val="79001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" name="Rectangle 13"/>
              <p:cNvSpPr>
                <a:spLocks noChangeArrowheads="1"/>
              </p:cNvSpPr>
              <p:nvPr/>
            </p:nvSpPr>
            <p:spPr bwMode="auto">
              <a:xfrm>
                <a:off x="1060" y="3414"/>
                <a:ext cx="254" cy="26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2" name="Rectangle 14"/>
              <p:cNvSpPr>
                <a:spLocks noChangeArrowheads="1"/>
              </p:cNvSpPr>
              <p:nvPr/>
            </p:nvSpPr>
            <p:spPr bwMode="auto">
              <a:xfrm>
                <a:off x="1119" y="3457"/>
                <a:ext cx="125" cy="13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Rectangle 15"/>
              <p:cNvSpPr>
                <a:spLocks noChangeArrowheads="1"/>
              </p:cNvSpPr>
              <p:nvPr/>
            </p:nvSpPr>
            <p:spPr bwMode="auto">
              <a:xfrm>
                <a:off x="1059" y="3412"/>
                <a:ext cx="26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marL="171450" indent="-171450"/>
                <a:r>
                  <a:rPr lang="en-US" sz="1800" b="1" dirty="0">
                    <a:solidFill>
                      <a:schemeClr val="bg1"/>
                    </a:solidFill>
                    <a:latin typeface="Book Antiqua" charset="0"/>
                  </a:rPr>
                  <a:t>M</a:t>
                </a:r>
              </a:p>
            </p:txBody>
          </p:sp>
        </p:grpSp>
        <p:grpSp>
          <p:nvGrpSpPr>
            <p:cNvPr id="22550" name="Group 22"/>
            <p:cNvGrpSpPr>
              <a:grpSpLocks/>
            </p:cNvGrpSpPr>
            <p:nvPr/>
          </p:nvGrpSpPr>
          <p:grpSpPr bwMode="auto">
            <a:xfrm>
              <a:off x="1853" y="3219"/>
              <a:ext cx="620" cy="619"/>
              <a:chOff x="1853" y="3219"/>
              <a:chExt cx="620" cy="619"/>
            </a:xfrm>
          </p:grpSpPr>
          <p:sp>
            <p:nvSpPr>
              <p:cNvPr id="22545" name="Rectangle 17"/>
              <p:cNvSpPr>
                <a:spLocks noChangeArrowheads="1"/>
              </p:cNvSpPr>
              <p:nvPr/>
            </p:nvSpPr>
            <p:spPr bwMode="auto">
              <a:xfrm>
                <a:off x="1853" y="3219"/>
                <a:ext cx="620" cy="619"/>
              </a:xfrm>
              <a:prstGeom prst="rect">
                <a:avLst/>
              </a:prstGeom>
              <a:solidFill>
                <a:srgbClr val="F3B09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6" name="Rectangle 18"/>
              <p:cNvSpPr>
                <a:spLocks noChangeArrowheads="1"/>
              </p:cNvSpPr>
              <p:nvPr/>
            </p:nvSpPr>
            <p:spPr bwMode="auto">
              <a:xfrm>
                <a:off x="1954" y="3310"/>
                <a:ext cx="427" cy="437"/>
              </a:xfrm>
              <a:prstGeom prst="rect">
                <a:avLst/>
              </a:prstGeom>
              <a:solidFill>
                <a:srgbClr val="79001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7" name="Rectangle 19"/>
              <p:cNvSpPr>
                <a:spLocks noChangeArrowheads="1"/>
              </p:cNvSpPr>
              <p:nvPr/>
            </p:nvSpPr>
            <p:spPr bwMode="auto">
              <a:xfrm>
                <a:off x="2036" y="3401"/>
                <a:ext cx="254" cy="26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8" name="Rectangle 20"/>
              <p:cNvSpPr>
                <a:spLocks noChangeArrowheads="1"/>
              </p:cNvSpPr>
              <p:nvPr/>
            </p:nvSpPr>
            <p:spPr bwMode="auto">
              <a:xfrm>
                <a:off x="2095" y="3444"/>
                <a:ext cx="125" cy="13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9" name="Rectangle 21"/>
              <p:cNvSpPr>
                <a:spLocks noChangeArrowheads="1"/>
              </p:cNvSpPr>
              <p:nvPr/>
            </p:nvSpPr>
            <p:spPr bwMode="auto">
              <a:xfrm>
                <a:off x="2035" y="3399"/>
                <a:ext cx="26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marL="171450" indent="-171450"/>
                <a:r>
                  <a:rPr lang="en-US" sz="1800" b="1" dirty="0">
                    <a:solidFill>
                      <a:schemeClr val="bg1"/>
                    </a:solidFill>
                    <a:latin typeface="Book Antiqua" charset="0"/>
                  </a:rPr>
                  <a:t>M</a:t>
                </a:r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2826" y="3315"/>
              <a:ext cx="427" cy="437"/>
              <a:chOff x="2826" y="3315"/>
              <a:chExt cx="427" cy="437"/>
            </a:xfrm>
          </p:grpSpPr>
          <p:sp>
            <p:nvSpPr>
              <p:cNvPr id="22551" name="Rectangle 23"/>
              <p:cNvSpPr>
                <a:spLocks noChangeArrowheads="1"/>
              </p:cNvSpPr>
              <p:nvPr/>
            </p:nvSpPr>
            <p:spPr bwMode="auto">
              <a:xfrm>
                <a:off x="2826" y="3315"/>
                <a:ext cx="427" cy="437"/>
              </a:xfrm>
              <a:prstGeom prst="rect">
                <a:avLst/>
              </a:prstGeom>
              <a:solidFill>
                <a:srgbClr val="79001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2" name="Rectangle 24"/>
              <p:cNvSpPr>
                <a:spLocks noChangeArrowheads="1"/>
              </p:cNvSpPr>
              <p:nvPr/>
            </p:nvSpPr>
            <p:spPr bwMode="auto">
              <a:xfrm>
                <a:off x="2908" y="3406"/>
                <a:ext cx="254" cy="26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3" name="Rectangle 25"/>
              <p:cNvSpPr>
                <a:spLocks noChangeArrowheads="1"/>
              </p:cNvSpPr>
              <p:nvPr/>
            </p:nvSpPr>
            <p:spPr bwMode="auto">
              <a:xfrm>
                <a:off x="2967" y="3449"/>
                <a:ext cx="125" cy="13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4" name="Rectangle 26"/>
              <p:cNvSpPr>
                <a:spLocks noChangeArrowheads="1"/>
              </p:cNvSpPr>
              <p:nvPr/>
            </p:nvSpPr>
            <p:spPr bwMode="auto">
              <a:xfrm>
                <a:off x="2907" y="3404"/>
                <a:ext cx="26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marL="171450" indent="-171450"/>
                <a:r>
                  <a:rPr lang="en-US" sz="1800" b="1" dirty="0">
                    <a:solidFill>
                      <a:schemeClr val="bg1"/>
                    </a:solidFill>
                    <a:latin typeface="Book Antiqua" charset="0"/>
                  </a:rPr>
                  <a:t>M</a:t>
                </a:r>
              </a:p>
            </p:txBody>
          </p:sp>
        </p:grpSp>
        <p:grpSp>
          <p:nvGrpSpPr>
            <p:cNvPr id="22559" name="Group 31"/>
            <p:cNvGrpSpPr>
              <a:grpSpLocks/>
            </p:cNvGrpSpPr>
            <p:nvPr/>
          </p:nvGrpSpPr>
          <p:grpSpPr bwMode="auto">
            <a:xfrm>
              <a:off x="3579" y="3418"/>
              <a:ext cx="261" cy="266"/>
              <a:chOff x="3579" y="3418"/>
              <a:chExt cx="261" cy="266"/>
            </a:xfrm>
          </p:grpSpPr>
          <p:sp>
            <p:nvSpPr>
              <p:cNvPr id="22556" name="Rectangle 28"/>
              <p:cNvSpPr>
                <a:spLocks noChangeArrowheads="1"/>
              </p:cNvSpPr>
              <p:nvPr/>
            </p:nvSpPr>
            <p:spPr bwMode="auto">
              <a:xfrm>
                <a:off x="3580" y="3420"/>
                <a:ext cx="254" cy="26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7" name="Rectangle 29"/>
              <p:cNvSpPr>
                <a:spLocks noChangeArrowheads="1"/>
              </p:cNvSpPr>
              <p:nvPr/>
            </p:nvSpPr>
            <p:spPr bwMode="auto">
              <a:xfrm>
                <a:off x="3639" y="3463"/>
                <a:ext cx="125" cy="13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8" name="Rectangle 30"/>
              <p:cNvSpPr>
                <a:spLocks noChangeArrowheads="1"/>
              </p:cNvSpPr>
              <p:nvPr/>
            </p:nvSpPr>
            <p:spPr bwMode="auto">
              <a:xfrm>
                <a:off x="3579" y="3418"/>
                <a:ext cx="26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marL="171450" indent="-171450"/>
                <a:r>
                  <a:rPr lang="en-US" sz="1800" b="1" dirty="0">
                    <a:solidFill>
                      <a:schemeClr val="bg1"/>
                    </a:solidFill>
                    <a:latin typeface="Book Antiqua" charset="0"/>
                  </a:rPr>
                  <a:t>M</a:t>
                </a:r>
              </a:p>
            </p:txBody>
          </p:sp>
        </p:grpSp>
        <p:grpSp>
          <p:nvGrpSpPr>
            <p:cNvPr id="22562" name="Group 34"/>
            <p:cNvGrpSpPr>
              <a:grpSpLocks/>
            </p:cNvGrpSpPr>
            <p:nvPr/>
          </p:nvGrpSpPr>
          <p:grpSpPr bwMode="auto">
            <a:xfrm>
              <a:off x="4115" y="3412"/>
              <a:ext cx="285" cy="231"/>
              <a:chOff x="4115" y="3412"/>
              <a:chExt cx="285" cy="231"/>
            </a:xfrm>
          </p:grpSpPr>
          <p:sp>
            <p:nvSpPr>
              <p:cNvPr id="22560" name="Rectangle 32"/>
              <p:cNvSpPr>
                <a:spLocks noChangeArrowheads="1"/>
              </p:cNvSpPr>
              <p:nvPr/>
            </p:nvSpPr>
            <p:spPr bwMode="auto">
              <a:xfrm>
                <a:off x="4175" y="3457"/>
                <a:ext cx="125" cy="13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1" name="Rectangle 33"/>
              <p:cNvSpPr>
                <a:spLocks noChangeArrowheads="1"/>
              </p:cNvSpPr>
              <p:nvPr/>
            </p:nvSpPr>
            <p:spPr bwMode="auto">
              <a:xfrm>
                <a:off x="4115" y="3412"/>
                <a:ext cx="2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0487" tIns="44450" rIns="90487" bIns="44450">
                <a:spAutoFit/>
              </a:bodyPr>
              <a:lstStyle/>
              <a:p>
                <a:pPr marL="171450" indent="-171450"/>
                <a:r>
                  <a:rPr lang="en-US" sz="1800" b="1" dirty="0">
                    <a:solidFill>
                      <a:schemeClr val="bg1"/>
                    </a:solidFill>
                    <a:latin typeface="Book Antiqua" charset="0"/>
                  </a:rPr>
                  <a:t>M</a:t>
                </a:r>
              </a:p>
            </p:txBody>
          </p:sp>
        </p:grpSp>
        <p:sp>
          <p:nvSpPr>
            <p:cNvPr id="22563" name="Rectangle 35"/>
            <p:cNvSpPr>
              <a:spLocks noChangeArrowheads="1"/>
            </p:cNvSpPr>
            <p:nvPr/>
          </p:nvSpPr>
          <p:spPr bwMode="auto">
            <a:xfrm>
              <a:off x="4939" y="3412"/>
              <a:ext cx="2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sz="1800" b="1" dirty="0">
                  <a:latin typeface="Book Antiqua" charset="0"/>
                </a:rPr>
                <a:t>M</a:t>
              </a:r>
            </a:p>
          </p:txBody>
        </p:sp>
        <p:sp>
          <p:nvSpPr>
            <p:cNvPr id="22564" name="Rectangle 36"/>
            <p:cNvSpPr>
              <a:spLocks noChangeArrowheads="1"/>
            </p:cNvSpPr>
            <p:nvPr/>
          </p:nvSpPr>
          <p:spPr bwMode="auto">
            <a:xfrm>
              <a:off x="4787" y="3244"/>
              <a:ext cx="8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sz="1800" b="1" dirty="0">
                  <a:latin typeface="Book Antiqua" charset="0"/>
                </a:rPr>
                <a:t>Responder</a:t>
              </a:r>
            </a:p>
          </p:txBody>
        </p:sp>
        <p:sp>
          <p:nvSpPr>
            <p:cNvPr id="22565" name="Rectangle 37"/>
            <p:cNvSpPr>
              <a:spLocks noChangeArrowheads="1"/>
            </p:cNvSpPr>
            <p:nvPr/>
          </p:nvSpPr>
          <p:spPr bwMode="auto">
            <a:xfrm>
              <a:off x="131" y="3236"/>
              <a:ext cx="6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sz="1800" b="1" dirty="0">
                  <a:latin typeface="Book Antiqua" charset="0"/>
                </a:rPr>
                <a:t>Initiator</a:t>
              </a:r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396" y="3572"/>
              <a:ext cx="4573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Rectangle 39"/>
            <p:cNvSpPr>
              <a:spLocks noChangeArrowheads="1"/>
            </p:cNvSpPr>
            <p:nvPr/>
          </p:nvSpPr>
          <p:spPr bwMode="auto">
            <a:xfrm>
              <a:off x="267" y="2924"/>
              <a:ext cx="2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171450" indent="-171450"/>
              <a:r>
                <a:rPr lang="en-US" sz="1800" b="1" dirty="0">
                  <a:latin typeface="Book Antiqua" charset="0"/>
                </a:rPr>
                <a:t>M</a:t>
              </a:r>
            </a:p>
          </p:txBody>
        </p:sp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>
              <a:off x="392" y="3200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3103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02733"/>
          </a:xfrm>
        </p:spPr>
        <p:txBody>
          <a:bodyPr/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67" y="1473200"/>
            <a:ext cx="7772400" cy="4114800"/>
          </a:xfrm>
        </p:spPr>
        <p:txBody>
          <a:bodyPr/>
          <a:lstStyle/>
          <a:p>
            <a:r>
              <a:rPr lang="en-US" dirty="0" smtClean="0"/>
              <a:t>Prototypes developed and demonstrated (late 1990s)</a:t>
            </a:r>
          </a:p>
          <a:p>
            <a:r>
              <a:rPr lang="en-US" dirty="0" smtClean="0"/>
              <a:t>One of the inventors (</a:t>
            </a:r>
            <a:r>
              <a:rPr lang="en-US" dirty="0" err="1" smtClean="0"/>
              <a:t>Syverson</a:t>
            </a:r>
            <a:r>
              <a:rPr lang="en-US" dirty="0" smtClean="0"/>
              <a:t>) pushes to open source the technology (late 1990’s to early 2000’s)</a:t>
            </a:r>
          </a:p>
          <a:p>
            <a:pPr lvl="1"/>
            <a:r>
              <a:rPr lang="en-US" dirty="0" smtClean="0"/>
              <a:t>Continues to push for full scale development</a:t>
            </a:r>
          </a:p>
          <a:p>
            <a:pPr lvl="1"/>
            <a:r>
              <a:rPr lang="en-US" dirty="0" smtClean="0"/>
              <a:t>Additional funding and personnel located to continue the development</a:t>
            </a:r>
          </a:p>
          <a:p>
            <a:pPr lvl="1"/>
            <a:r>
              <a:rPr lang="en-US" dirty="0" smtClean="0"/>
              <a:t>Deployment of full scale technology (2005+, I think)</a:t>
            </a:r>
          </a:p>
          <a:p>
            <a:pPr lvl="1"/>
            <a:r>
              <a:rPr lang="en-US" dirty="0" smtClean="0"/>
              <a:t>Picked up by State Department as enabling dissent, free speech</a:t>
            </a:r>
          </a:p>
          <a:p>
            <a:pPr lvl="1"/>
            <a:r>
              <a:rPr lang="en-US" dirty="0" smtClean="0"/>
              <a:t>Picked up by criminals as enabling cloaking of illegal markets (Silk Road)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3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payment processing (credit cards)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981200"/>
            <a:ext cx="8750300" cy="41148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Players: </a:t>
            </a:r>
          </a:p>
          <a:p>
            <a:pPr lvl="2" indent="-285750"/>
            <a:r>
              <a:rPr lang="en-US" u="sng" dirty="0" smtClean="0"/>
              <a:t>credit </a:t>
            </a:r>
            <a:r>
              <a:rPr lang="en-US" u="sng" dirty="0"/>
              <a:t>reporting </a:t>
            </a:r>
            <a:r>
              <a:rPr lang="en-US" u="sng" dirty="0" smtClean="0"/>
              <a:t>agencies </a:t>
            </a:r>
            <a:r>
              <a:rPr lang="en-US" dirty="0"/>
              <a:t>(Experian, Equifax, </a:t>
            </a:r>
            <a:r>
              <a:rPr lang="en-US" dirty="0" err="1"/>
              <a:t>TransUnion</a:t>
            </a:r>
            <a:r>
              <a:rPr lang="en-US" dirty="0" smtClean="0"/>
              <a:t>)</a:t>
            </a:r>
            <a:endParaRPr lang="en-US" dirty="0"/>
          </a:p>
          <a:p>
            <a:pPr lvl="3" indent="-285750"/>
            <a:r>
              <a:rPr lang="en-US" dirty="0" smtClean="0"/>
              <a:t>Collects reports of payment history, % of credit limit used, total balances/debt, inquiries</a:t>
            </a:r>
            <a:endParaRPr lang="en-US" dirty="0"/>
          </a:p>
          <a:p>
            <a:pPr lvl="2" indent="-285750"/>
            <a:r>
              <a:rPr lang="en-US" u="sng" dirty="0"/>
              <a:t>credit scoring agencies </a:t>
            </a:r>
            <a:r>
              <a:rPr lang="en-US" dirty="0"/>
              <a:t>(FICO, </a:t>
            </a:r>
            <a:r>
              <a:rPr lang="en-US" dirty="0" err="1"/>
              <a:t>VantageScore</a:t>
            </a:r>
            <a:r>
              <a:rPr lang="en-US" dirty="0" smtClean="0"/>
              <a:t>) draw on credit reports, predict how likely creditor is to meet obligations</a:t>
            </a:r>
          </a:p>
          <a:p>
            <a:pPr lvl="2" indent="-285750"/>
            <a:r>
              <a:rPr lang="en-US" u="sng" dirty="0" smtClean="0"/>
              <a:t>card issuer </a:t>
            </a:r>
            <a:r>
              <a:rPr lang="en-US" dirty="0" smtClean="0"/>
              <a:t>(issuing bank) decides to issue card to </a:t>
            </a:r>
            <a:r>
              <a:rPr lang="en-US" dirty="0" err="1" smtClean="0"/>
              <a:t>custorer</a:t>
            </a:r>
            <a:endParaRPr lang="en-US" dirty="0" smtClean="0"/>
          </a:p>
          <a:p>
            <a:pPr lvl="2" indent="-285750"/>
            <a:r>
              <a:rPr lang="en-US" u="sng" dirty="0" smtClean="0"/>
              <a:t>card hol</a:t>
            </a:r>
            <a:r>
              <a:rPr lang="en-US" dirty="0" smtClean="0"/>
              <a:t>der, buys things with the card and makes payments</a:t>
            </a:r>
          </a:p>
          <a:p>
            <a:pPr lvl="2" indent="-285750"/>
            <a:r>
              <a:rPr lang="en-US" u="sng" dirty="0" smtClean="0"/>
              <a:t>merchant</a:t>
            </a:r>
            <a:r>
              <a:rPr lang="en-US" dirty="0" smtClean="0"/>
              <a:t>, accepts the card for payment</a:t>
            </a:r>
          </a:p>
          <a:p>
            <a:pPr lvl="2" indent="-285750"/>
            <a:r>
              <a:rPr lang="en-US" u="sng" dirty="0" smtClean="0"/>
              <a:t>acquiring bank</a:t>
            </a:r>
            <a:r>
              <a:rPr lang="en-US" dirty="0" smtClean="0"/>
              <a:t>/processor, reimburses the merchant</a:t>
            </a:r>
          </a:p>
        </p:txBody>
      </p:sp>
    </p:spTree>
    <p:extLst>
      <p:ext uri="{BB962C8B-B14F-4D97-AF65-F5344CB8AC3E}">
        <p14:creationId xmlns:p14="http://schemas.microsoft.com/office/powerpoint/2010/main" val="259254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" y="914400"/>
            <a:ext cx="8735454" cy="5745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1600"/>
            <a:ext cx="7772400" cy="1143000"/>
          </a:xfrm>
        </p:spPr>
        <p:txBody>
          <a:bodyPr/>
          <a:lstStyle/>
          <a:p>
            <a:r>
              <a:rPr lang="en-US" dirty="0" smtClean="0"/>
              <a:t>How transactions work – credit cards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819400" y="2933700"/>
            <a:ext cx="939800" cy="13081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366000" y="3543300"/>
            <a:ext cx="1041400" cy="4699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12900" y="3187700"/>
            <a:ext cx="2692400" cy="3048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676400" y="3352800"/>
            <a:ext cx="25527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4325778" y="319816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6100" y="6184900"/>
            <a:ext cx="33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¢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8200" y="3505200"/>
            <a:ext cx="33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¢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1549400"/>
            <a:ext cx="33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¢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5100" y="3441700"/>
            <a:ext cx="33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¢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700" y="62611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¢</a:t>
            </a:r>
            <a:r>
              <a:rPr lang="en-US" sz="1800" dirty="0" smtClean="0">
                <a:latin typeface="+mj-lt"/>
              </a:rPr>
              <a:t> = a little fee here, and a little “digital dust”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875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3200"/>
            <a:ext cx="7772400" cy="647700"/>
          </a:xfrm>
        </p:spPr>
        <p:txBody>
          <a:bodyPr/>
          <a:lstStyle/>
          <a:p>
            <a:r>
              <a:rPr lang="en-US" dirty="0" smtClean="0"/>
              <a:t>Trust relationships – credit card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863600"/>
            <a:ext cx="7772400" cy="3530600"/>
          </a:xfrm>
        </p:spPr>
        <p:txBody>
          <a:bodyPr/>
          <a:lstStyle/>
          <a:p>
            <a:r>
              <a:rPr lang="en-US" dirty="0" smtClean="0"/>
              <a:t>Cardholder: trusts merchant and payment processing infrastructure with credit card number (not to lose or abuse it)</a:t>
            </a:r>
          </a:p>
          <a:p>
            <a:r>
              <a:rPr lang="en-US" dirty="0" smtClean="0"/>
              <a:t>Merchant: effectively gets a loan from bank until transaction settles; trusts that the transaction will settle</a:t>
            </a:r>
          </a:p>
          <a:p>
            <a:r>
              <a:rPr lang="en-US" dirty="0" smtClean="0"/>
              <a:t>Banks trust the customer to pay and the merchant to deliver (to avoid chargebacks)</a:t>
            </a:r>
          </a:p>
          <a:p>
            <a:r>
              <a:rPr lang="en-US" dirty="0" smtClean="0"/>
              <a:t>The payment processing system, which effectively maintains the Ledger, represents a </a:t>
            </a:r>
            <a:r>
              <a:rPr lang="en-US" b="1" dirty="0" smtClean="0"/>
              <a:t>Trusted Third Party</a:t>
            </a:r>
            <a:r>
              <a:rPr lang="en-US" dirty="0" smtClean="0"/>
              <a:t>: something that both cardholders and merchants must trust to not allow unauthorized transactions or drain accounts</a:t>
            </a:r>
          </a:p>
          <a:p>
            <a:r>
              <a:rPr lang="en-US" dirty="0" smtClean="0"/>
              <a:t>Cardholder and bank also trust merchants not to reveal credit card info it may have stored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1747"/>
              </p:ext>
            </p:extLst>
          </p:nvPr>
        </p:nvGraphicFramePr>
        <p:xfrm>
          <a:off x="901702" y="4838700"/>
          <a:ext cx="7162798" cy="176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691"/>
                <a:gridCol w="863982"/>
                <a:gridCol w="1029128"/>
                <a:gridCol w="1029128"/>
                <a:gridCol w="1110623"/>
                <a:gridCol w="1110623"/>
                <a:gridCol w="1110623"/>
              </a:tblGrid>
              <a:tr h="469900">
                <a:tc>
                  <a:txBody>
                    <a:bodyPr/>
                    <a:lstStyle/>
                    <a:p>
                      <a:r>
                        <a:rPr lang="en-US" dirty="0" smtClean="0"/>
                        <a:t>Account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Payer</a:t>
                      </a:r>
                      <a:endParaRPr lang="en-US" dirty="0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r>
                        <a:rPr lang="en-US" dirty="0" smtClean="0"/>
                        <a:t>Carl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-$28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Amazon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Amazon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+$28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Carl</a:t>
                      </a:r>
                      <a:endParaRPr lang="en-US" dirty="0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66900" y="4368800"/>
            <a:ext cx="5100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Ledger (simplified, one of several)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621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81000"/>
            <a:ext cx="8204200" cy="1143000"/>
          </a:xfrm>
        </p:spPr>
        <p:txBody>
          <a:bodyPr/>
          <a:lstStyle/>
          <a:p>
            <a:r>
              <a:rPr lang="en-US" dirty="0" smtClean="0"/>
              <a:t>Underlying technologies and information flows – credit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12900"/>
            <a:ext cx="7772400" cy="4114800"/>
          </a:xfrm>
        </p:spPr>
        <p:txBody>
          <a:bodyPr/>
          <a:lstStyle/>
          <a:p>
            <a:r>
              <a:rPr lang="en-US" sz="2000" dirty="0" smtClean="0"/>
              <a:t>Encryption: </a:t>
            </a:r>
          </a:p>
          <a:p>
            <a:pPr lvl="1"/>
            <a:r>
              <a:rPr lang="en-US" sz="2000" dirty="0" smtClean="0"/>
              <a:t>Secure information in transit, (and sometimes information at rest (in files, databases))</a:t>
            </a:r>
          </a:p>
          <a:p>
            <a:pPr lvl="1"/>
            <a:r>
              <a:rPr lang="en-US" sz="2000" dirty="0" smtClean="0"/>
              <a:t>Digital signatures for data integrity</a:t>
            </a:r>
          </a:p>
          <a:p>
            <a:r>
              <a:rPr lang="en-US" sz="2000" dirty="0" smtClean="0"/>
              <a:t>Databases: to store transaction information (ledgers), customer data, credit cards,</a:t>
            </a:r>
            <a:r>
              <a:rPr lang="en-US" sz="2000" dirty="0"/>
              <a:t> </a:t>
            </a:r>
            <a:r>
              <a:rPr lang="en-US" sz="2000" dirty="0" smtClean="0"/>
              <a:t>etc.</a:t>
            </a:r>
          </a:p>
          <a:p>
            <a:r>
              <a:rPr lang="en-US" sz="2000" dirty="0" smtClean="0"/>
              <a:t>Card mag stripes or “chip and PIN</a:t>
            </a:r>
            <a:r>
              <a:rPr lang="en-US" sz="2000" dirty="0" smtClean="0"/>
              <a:t>” (which can reduce trust in merchant’s point-of-sale operation</a:t>
            </a:r>
            <a:endParaRPr lang="en-US" sz="2000" dirty="0" smtClean="0"/>
          </a:p>
          <a:p>
            <a:r>
              <a:rPr lang="en-US" sz="2000" dirty="0" smtClean="0"/>
              <a:t>Trusted Third Parties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762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14300"/>
            <a:ext cx="3098800" cy="698500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774700"/>
            <a:ext cx="8763000" cy="5702300"/>
          </a:xfrm>
        </p:spPr>
        <p:txBody>
          <a:bodyPr/>
          <a:lstStyle/>
          <a:p>
            <a:r>
              <a:rPr lang="en-US" sz="2400" dirty="0" smtClean="0"/>
              <a:t>About previous lecture?</a:t>
            </a:r>
          </a:p>
          <a:p>
            <a:r>
              <a:rPr lang="en-US" sz="2400" dirty="0" smtClean="0"/>
              <a:t>About homework? (misc. exercises on storage sizes, scams, computational hardness, secure hash)</a:t>
            </a:r>
          </a:p>
          <a:p>
            <a:r>
              <a:rPr lang="en-US" sz="2400" dirty="0" smtClean="0"/>
              <a:t>About reading</a:t>
            </a:r>
            <a:r>
              <a:rPr lang="en-US" sz="2400" dirty="0"/>
              <a:t>? </a:t>
            </a:r>
            <a:r>
              <a:rPr lang="en-US" sz="2400" dirty="0" smtClean="0"/>
              <a:t>(D is for Digital - Algorithms)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Reading for next week: For </a:t>
            </a:r>
            <a:r>
              <a:rPr lang="en-US" sz="2000" dirty="0" err="1" smtClean="0"/>
              <a:t>bitcoin</a:t>
            </a:r>
            <a:r>
              <a:rPr lang="en-US" sz="2000" dirty="0" smtClean="0"/>
              <a:t> </a:t>
            </a:r>
            <a:r>
              <a:rPr lang="en-US" sz="2000" dirty="0" smtClean="0"/>
              <a:t>debate (both available on Canvas):</a:t>
            </a:r>
          </a:p>
          <a:p>
            <a:pPr marL="0" indent="0">
              <a:buNone/>
            </a:pPr>
            <a:r>
              <a:rPr lang="en-US" sz="2000" dirty="0" smtClean="0"/>
              <a:t>1. </a:t>
            </a:r>
            <a:r>
              <a:rPr lang="en-US" sz="2000" dirty="0" smtClean="0"/>
              <a:t> </a:t>
            </a:r>
            <a:r>
              <a:rPr lang="en-US" sz="2000" dirty="0" err="1" smtClean="0"/>
              <a:t>Bitcoin</a:t>
            </a:r>
            <a:r>
              <a:rPr lang="en-US" sz="2000" dirty="0" smtClean="0"/>
              <a:t>: Under the Hood. Communications of the ACM, Sept. 2015.</a:t>
            </a:r>
          </a:p>
          <a:p>
            <a:pPr marL="0" indent="0">
              <a:buNone/>
            </a:pPr>
            <a:r>
              <a:rPr lang="en-US" sz="2000" dirty="0" smtClean="0"/>
              <a:t>2. How A Credit Card is Processed. </a:t>
            </a:r>
            <a:r>
              <a:rPr lang="en-US" sz="2000" dirty="0" err="1" smtClean="0"/>
              <a:t>CreditCards.com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Watch: Khan Academy overview of </a:t>
            </a:r>
            <a:r>
              <a:rPr lang="en-US" sz="2000" dirty="0" err="1" smtClean="0"/>
              <a:t>Bitcoin</a:t>
            </a:r>
            <a:r>
              <a:rPr lang="en-US" sz="2000" dirty="0" smtClean="0"/>
              <a:t> (11 minutes)</a:t>
            </a:r>
          </a:p>
          <a:p>
            <a:r>
              <a:rPr lang="en-US" sz="2000" u="sng" dirty="0">
                <a:hlinkClick r:id="rId2"/>
              </a:rPr>
              <a:t>https://www.khanacademy.org/economics-finance-domain/core-finance/money-and-banking/bitcoin/v/bitcoin-overview</a:t>
            </a:r>
            <a:r>
              <a:rPr lang="en-US" sz="2000" dirty="0"/>
              <a:t> </a:t>
            </a:r>
          </a:p>
          <a:p>
            <a:r>
              <a:rPr lang="en-US" sz="2000" dirty="0"/>
              <a:t>This is the first of a series of tutorial </a:t>
            </a:r>
            <a:r>
              <a:rPr lang="en-US" sz="2000" dirty="0" smtClean="0"/>
              <a:t>videos; watch others (e.g., secure hashing) if you wish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Exercises</a:t>
            </a:r>
            <a:r>
              <a:rPr lang="en-US" sz="2000" dirty="0" smtClean="0"/>
              <a:t>: Questions for debates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30900" y="0"/>
            <a:ext cx="32131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My office hours: 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Wed. afternoon, 12-3pm, 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442 RH. Signup sheet circulating</a:t>
            </a:r>
          </a:p>
        </p:txBody>
      </p:sp>
    </p:spTree>
    <p:extLst>
      <p:ext uri="{BB962C8B-B14F-4D97-AF65-F5344CB8AC3E}">
        <p14:creationId xmlns:p14="http://schemas.microsoft.com/office/powerpoint/2010/main" val="403376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39700"/>
            <a:ext cx="7772400" cy="711200"/>
          </a:xfrm>
        </p:spPr>
        <p:txBody>
          <a:bodyPr/>
          <a:lstStyle/>
          <a:p>
            <a:r>
              <a:rPr lang="en-US" dirty="0" smtClean="0"/>
              <a:t>Digital currency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850900"/>
            <a:ext cx="7899400" cy="5448300"/>
          </a:xfrm>
        </p:spPr>
        <p:txBody>
          <a:bodyPr/>
          <a:lstStyle/>
          <a:p>
            <a:r>
              <a:rPr lang="en-US" dirty="0" smtClean="0"/>
              <a:t>General</a:t>
            </a:r>
            <a:r>
              <a:rPr lang="en-US" baseline="0" dirty="0" smtClean="0"/>
              <a:t> characteristics – </a:t>
            </a:r>
          </a:p>
          <a:p>
            <a:pPr lvl="1"/>
            <a:r>
              <a:rPr lang="en-US" baseline="0" dirty="0" smtClean="0"/>
              <a:t>Anonymous</a:t>
            </a:r>
            <a:r>
              <a:rPr lang="en-US" dirty="0" smtClean="0"/>
              <a:t> or pseudonymous, private/untraceable</a:t>
            </a:r>
            <a:r>
              <a:rPr lang="en-US" baseline="0" dirty="0" smtClean="0"/>
              <a:t> </a:t>
            </a:r>
          </a:p>
          <a:p>
            <a:pPr lvl="1"/>
            <a:r>
              <a:rPr lang="en-US" baseline="0" dirty="0" smtClean="0"/>
              <a:t>Irreversible, accountable transactions </a:t>
            </a:r>
          </a:p>
          <a:p>
            <a:pPr lvl="1"/>
            <a:r>
              <a:rPr lang="en-US" baseline="0" dirty="0" smtClean="0"/>
              <a:t>Integrity: no forgery/duplication</a:t>
            </a:r>
          </a:p>
          <a:p>
            <a:r>
              <a:rPr lang="en-US" dirty="0" smtClean="0"/>
              <a:t>General </a:t>
            </a:r>
            <a:r>
              <a:rPr lang="en-US" baseline="0" dirty="0" smtClean="0"/>
              <a:t>problems:</a:t>
            </a:r>
          </a:p>
          <a:p>
            <a:pPr lvl="1"/>
            <a:r>
              <a:rPr lang="en-US" baseline="0" dirty="0" smtClean="0"/>
              <a:t>double spending</a:t>
            </a:r>
          </a:p>
          <a:p>
            <a:pPr lvl="1"/>
            <a:r>
              <a:rPr lang="en-US" dirty="0" smtClean="0"/>
              <a:t>Theft/loss of keys involved</a:t>
            </a:r>
          </a:p>
          <a:p>
            <a:pPr lvl="1"/>
            <a:r>
              <a:rPr lang="en-US" baseline="0" dirty="0" smtClean="0"/>
              <a:t>Lack of incentive for existing institutions</a:t>
            </a:r>
            <a:r>
              <a:rPr lang="en-US" dirty="0" smtClean="0"/>
              <a:t> to adopt them</a:t>
            </a:r>
            <a:endParaRPr lang="en-US" baseline="0" dirty="0" smtClean="0"/>
          </a:p>
          <a:p>
            <a:r>
              <a:rPr lang="en-US" dirty="0" smtClean="0"/>
              <a:t>History</a:t>
            </a:r>
          </a:p>
          <a:p>
            <a:pPr lvl="1"/>
            <a:r>
              <a:rPr lang="en-US" baseline="0" dirty="0" smtClean="0"/>
              <a:t>1983</a:t>
            </a:r>
            <a:r>
              <a:rPr lang="en-US" dirty="0" smtClean="0"/>
              <a:t> </a:t>
            </a:r>
            <a:r>
              <a:rPr lang="en-US" baseline="0" dirty="0" smtClean="0"/>
              <a:t>David </a:t>
            </a:r>
            <a:r>
              <a:rPr lang="en-US" baseline="0" dirty="0" err="1" smtClean="0"/>
              <a:t>Chaum</a:t>
            </a:r>
            <a:r>
              <a:rPr lang="en-US" baseline="0" dirty="0" smtClean="0"/>
              <a:t> (the same one) published</a:t>
            </a:r>
            <a:r>
              <a:rPr lang="en-US" dirty="0" smtClean="0"/>
              <a:t> an scheme for electronic cash based on blind signatures </a:t>
            </a:r>
          </a:p>
          <a:p>
            <a:pPr lvl="1"/>
            <a:r>
              <a:rPr lang="en-US" dirty="0" smtClean="0"/>
              <a:t>1989 </a:t>
            </a:r>
            <a:r>
              <a:rPr lang="en-US" dirty="0" err="1" smtClean="0"/>
              <a:t>Chaum</a:t>
            </a:r>
            <a:r>
              <a:rPr lang="en-US" dirty="0" smtClean="0"/>
              <a:t> started a company, </a:t>
            </a:r>
            <a:r>
              <a:rPr lang="en-US" dirty="0" err="1" smtClean="0"/>
              <a:t>Digicash</a:t>
            </a:r>
            <a:r>
              <a:rPr lang="en-US" dirty="0" smtClean="0"/>
              <a:t>, to commercialize this, but it went bankrupt in 1998. Credit cards won out for ecommerce.</a:t>
            </a:r>
          </a:p>
          <a:p>
            <a:pPr lvl="1"/>
            <a:r>
              <a:rPr lang="en-US" dirty="0" smtClean="0"/>
              <a:t>2008 “Satoshi </a:t>
            </a:r>
            <a:r>
              <a:rPr lang="en-US" dirty="0" err="1" smtClean="0"/>
              <a:t>Nakamoto</a:t>
            </a:r>
            <a:r>
              <a:rPr lang="en-US" dirty="0" smtClean="0"/>
              <a:t>” publishes “</a:t>
            </a:r>
            <a:r>
              <a:rPr lang="en-US" dirty="0" err="1" smtClean="0"/>
              <a:t>Bitcoin</a:t>
            </a:r>
            <a:r>
              <a:rPr lang="en-US" dirty="0" smtClean="0"/>
              <a:t>: A Peer-to-Peer Electronic Cash Systems” and in 2009 provides a reference </a:t>
            </a:r>
            <a:r>
              <a:rPr lang="en-US" dirty="0" err="1" smtClean="0"/>
              <a:t>implentation</a:t>
            </a:r>
            <a:r>
              <a:rPr lang="en-US" dirty="0" smtClean="0"/>
              <a:t> of software for it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7566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55600"/>
            <a:ext cx="7772400" cy="469900"/>
          </a:xfrm>
        </p:spPr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n-US" dirty="0" smtClean="0"/>
              <a:t>Philosophy and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079500"/>
            <a:ext cx="7772400" cy="4114800"/>
          </a:xfrm>
        </p:spPr>
        <p:txBody>
          <a:bodyPr/>
          <a:lstStyle/>
          <a:p>
            <a:r>
              <a:rPr lang="en-US" sz="2000" dirty="0" smtClean="0"/>
              <a:t>Underlying Philosophy</a:t>
            </a:r>
          </a:p>
          <a:p>
            <a:pPr lvl="1"/>
            <a:r>
              <a:rPr lang="en-US" sz="2000" dirty="0" smtClean="0"/>
              <a:t>No central authority, everything decentralized</a:t>
            </a:r>
          </a:p>
          <a:p>
            <a:pPr lvl="1"/>
            <a:r>
              <a:rPr lang="en-US" sz="2000" dirty="0" smtClean="0"/>
              <a:t>Growing pool of currency, but with a finite limit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Underlying </a:t>
            </a:r>
            <a:r>
              <a:rPr lang="en-US" sz="2000" dirty="0" smtClean="0"/>
              <a:t>technologies</a:t>
            </a:r>
          </a:p>
          <a:p>
            <a:pPr lvl="1"/>
            <a:r>
              <a:rPr lang="en-US" sz="2000" dirty="0" smtClean="0"/>
              <a:t>Public key cryptography (Asymmetric crypto)</a:t>
            </a:r>
          </a:p>
          <a:p>
            <a:pPr lvl="1"/>
            <a:r>
              <a:rPr lang="en-US" sz="2000" dirty="0" smtClean="0"/>
              <a:t>Encryption</a:t>
            </a:r>
            <a:r>
              <a:rPr lang="en-US" sz="2000" dirty="0"/>
              <a:t>:  Secure hashing </a:t>
            </a:r>
            <a:r>
              <a:rPr lang="en-US" sz="2000" dirty="0" smtClean="0"/>
              <a:t>(one-way functions)</a:t>
            </a:r>
            <a:endParaRPr lang="en-US" sz="2000" dirty="0"/>
          </a:p>
          <a:p>
            <a:pPr lvl="1"/>
            <a:r>
              <a:rPr lang="en-US" sz="2000" dirty="0" smtClean="0"/>
              <a:t>Block Chain: single ledger for all transactions, widely replicated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69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06400"/>
            <a:ext cx="7772400" cy="838200"/>
          </a:xfrm>
        </p:spPr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n-US" dirty="0" smtClean="0"/>
              <a:t>Elements and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536700"/>
            <a:ext cx="77724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P2P communication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Transactions and </a:t>
            </a:r>
            <a:r>
              <a:rPr lang="en-US" sz="2000" dirty="0" err="1" smtClean="0"/>
              <a:t>Blockchain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Mining and Consensus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Blockchain</a:t>
            </a:r>
            <a:r>
              <a:rPr lang="en-US" sz="2000" dirty="0" smtClean="0"/>
              <a:t> </a:t>
            </a:r>
            <a:r>
              <a:rPr lang="en-US" sz="2000" dirty="0" smtClean="0"/>
              <a:t>provides a single ledger that records all </a:t>
            </a:r>
            <a:r>
              <a:rPr lang="en-US" sz="2000" dirty="0" err="1" smtClean="0"/>
              <a:t>bitcoin</a:t>
            </a:r>
            <a:r>
              <a:rPr lang="en-US" sz="2000" dirty="0" smtClean="0"/>
              <a:t> transactions worldwide</a:t>
            </a:r>
          </a:p>
          <a:p>
            <a:r>
              <a:rPr lang="en-US" sz="2000" dirty="0" smtClean="0"/>
              <a:t>The number of </a:t>
            </a:r>
            <a:r>
              <a:rPr lang="en-US" sz="2000" dirty="0" err="1" smtClean="0"/>
              <a:t>bitcoins</a:t>
            </a:r>
            <a:r>
              <a:rPr lang="en-US" sz="2000" dirty="0" smtClean="0"/>
              <a:t> in circulation increases slowly over time until the maximum number of coins(about 21,000,000) is reached (by about 2040). About 15M currently in circulation</a:t>
            </a:r>
          </a:p>
          <a:p>
            <a:r>
              <a:rPr lang="en-US" sz="2000" dirty="0" smtClean="0"/>
              <a:t>Current price of a </a:t>
            </a:r>
            <a:r>
              <a:rPr lang="en-US" sz="2000" dirty="0" err="1" smtClean="0"/>
              <a:t>bitcoin</a:t>
            </a:r>
            <a:r>
              <a:rPr lang="en-US" sz="2000" dirty="0" smtClean="0"/>
              <a:t> in dollars; about $420-$430</a:t>
            </a:r>
          </a:p>
          <a:p>
            <a:r>
              <a:rPr lang="en-US" sz="2000" dirty="0"/>
              <a:t>See </a:t>
            </a:r>
            <a:r>
              <a:rPr lang="en-US" sz="2000" dirty="0">
                <a:hlinkClick r:id="rId2"/>
              </a:rPr>
              <a:t>https://blockchain.info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for current transactions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186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ledger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Holds all the transactions</a:t>
            </a:r>
          </a:p>
          <a:p>
            <a:r>
              <a:rPr lang="en-US" sz="2400" dirty="0" smtClean="0"/>
              <a:t>Transactions can’t be altered after the fact</a:t>
            </a:r>
          </a:p>
          <a:p>
            <a:r>
              <a:rPr lang="en-US" sz="2400" dirty="0" smtClean="0"/>
              <a:t>Transactions can’t be inserted after the fact</a:t>
            </a:r>
          </a:p>
          <a:p>
            <a:r>
              <a:rPr lang="en-US" sz="2400" dirty="0" smtClean="0"/>
              <a:t>Only agreed-upon transactions are added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How to assure these properties with digital data structure?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69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33400"/>
            <a:ext cx="7772400" cy="711200"/>
          </a:xfrm>
        </p:spPr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Basics: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44600"/>
            <a:ext cx="8788400" cy="5613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Transactions: </a:t>
            </a:r>
          </a:p>
          <a:p>
            <a:r>
              <a:rPr lang="en-US" sz="2000" dirty="0" smtClean="0"/>
              <a:t>Alice wants to send Bob some </a:t>
            </a:r>
            <a:r>
              <a:rPr lang="en-US" sz="2000" dirty="0" err="1" smtClean="0"/>
              <a:t>bitcoin</a:t>
            </a:r>
            <a:endParaRPr lang="en-US" sz="2000" dirty="0" smtClean="0"/>
          </a:p>
          <a:p>
            <a:r>
              <a:rPr lang="en-US" sz="2000" dirty="0" smtClean="0"/>
              <a:t>Alice creates transaction that includes </a:t>
            </a:r>
          </a:p>
          <a:p>
            <a:pPr lvl="1"/>
            <a:r>
              <a:rPr lang="en-US" sz="2000" dirty="0" smtClean="0"/>
              <a:t>Inputs: </a:t>
            </a:r>
            <a:r>
              <a:rPr lang="en-US" sz="2000" dirty="0" err="1" smtClean="0"/>
              <a:t>bitcoin</a:t>
            </a:r>
            <a:r>
              <a:rPr lang="en-US" sz="2000" dirty="0" smtClean="0"/>
              <a:t> transactions that sent </a:t>
            </a:r>
            <a:r>
              <a:rPr lang="en-US" sz="2000" dirty="0" err="1" smtClean="0"/>
              <a:t>bitcoin</a:t>
            </a:r>
            <a:r>
              <a:rPr lang="en-US" sz="2000" dirty="0" smtClean="0"/>
              <a:t> to Alice</a:t>
            </a:r>
          </a:p>
          <a:p>
            <a:pPr lvl="1"/>
            <a:r>
              <a:rPr lang="en-US" sz="2000" dirty="0" smtClean="0"/>
              <a:t>Outputs: number of </a:t>
            </a:r>
            <a:r>
              <a:rPr lang="en-US" sz="2000" dirty="0" err="1" smtClean="0"/>
              <a:t>bitcoins</a:t>
            </a:r>
            <a:r>
              <a:rPr lang="en-US" sz="2000" dirty="0" smtClean="0"/>
              <a:t> to transfer to Bob (and others)</a:t>
            </a:r>
          </a:p>
          <a:p>
            <a:r>
              <a:rPr lang="en-US" sz="2000" dirty="0" smtClean="0"/>
              <a:t>“Alice” and “Bob” are really just account numbers (i.e., hashes of public keys). </a:t>
            </a:r>
          </a:p>
          <a:p>
            <a:pPr lvl="1"/>
            <a:r>
              <a:rPr lang="en-US" sz="2000" dirty="0" smtClean="0"/>
              <a:t>Being able to sign with private key means you “own” that account. </a:t>
            </a:r>
          </a:p>
          <a:p>
            <a:pPr lvl="1"/>
            <a:r>
              <a:rPr lang="en-US" sz="2000" dirty="0" smtClean="0"/>
              <a:t>Accounts can be created anytime by any participant, by generating a new public/secret key pair</a:t>
            </a:r>
          </a:p>
          <a:p>
            <a:r>
              <a:rPr lang="en-US" sz="2000" dirty="0" smtClean="0"/>
              <a:t>A broadcasts the proposed transaction to the entire </a:t>
            </a:r>
            <a:r>
              <a:rPr lang="en-US" sz="2000" dirty="0" err="1" smtClean="0"/>
              <a:t>bitcoin</a:t>
            </a:r>
            <a:r>
              <a:rPr lang="en-US" sz="2000" dirty="0" smtClean="0"/>
              <a:t> P2P network</a:t>
            </a:r>
          </a:p>
          <a:p>
            <a:r>
              <a:rPr lang="en-US" sz="2000" dirty="0" smtClean="0"/>
              <a:t>A new transaction becomes real when it is incorporated into the </a:t>
            </a:r>
            <a:r>
              <a:rPr lang="en-US" sz="2000" dirty="0" err="1" smtClean="0"/>
              <a:t>Blockchain</a:t>
            </a:r>
            <a:r>
              <a:rPr lang="en-US" sz="2000" dirty="0" smtClean="0"/>
              <a:t> – a chain of all </a:t>
            </a:r>
            <a:r>
              <a:rPr lang="en-US" sz="2000" dirty="0" err="1" smtClean="0"/>
              <a:t>bitcoin</a:t>
            </a:r>
            <a:r>
              <a:rPr lang="en-US" sz="2000" dirty="0" smtClean="0"/>
              <a:t> transactions, ever (see next slide)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763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342900"/>
            <a:ext cx="7772400" cy="876300"/>
          </a:xfrm>
        </p:spPr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basics: “Mining” and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31900"/>
            <a:ext cx="7950200" cy="5334000"/>
          </a:xfrm>
        </p:spPr>
        <p:txBody>
          <a:bodyPr/>
          <a:lstStyle/>
          <a:p>
            <a:r>
              <a:rPr lang="en-US" sz="2000" dirty="0" smtClean="0"/>
              <a:t>How does a new transaction get added to the </a:t>
            </a:r>
            <a:r>
              <a:rPr lang="en-US" sz="2000" dirty="0" err="1" smtClean="0"/>
              <a:t>blockchain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There is no central authority to perform this operation (having one would mean it would be able to “censor” transactions, charge high fees, etc. – it would become powerful and trusted</a:t>
            </a:r>
          </a:p>
          <a:p>
            <a:pPr lvl="1"/>
            <a:r>
              <a:rPr lang="en-US" sz="2000" dirty="0" smtClean="0"/>
              <a:t>Instead, there are many </a:t>
            </a:r>
            <a:r>
              <a:rPr lang="en-US" sz="2000" dirty="0" err="1" smtClean="0"/>
              <a:t>bitcoin</a:t>
            </a:r>
            <a:r>
              <a:rPr lang="en-US" sz="2000" dirty="0" smtClean="0"/>
              <a:t> nodes (i.e. computer systems running </a:t>
            </a:r>
            <a:r>
              <a:rPr lang="en-US" sz="2000" dirty="0" err="1" smtClean="0"/>
              <a:t>bitcoin</a:t>
            </a:r>
            <a:r>
              <a:rPr lang="en-US" sz="2000" dirty="0" smtClean="0"/>
              <a:t> mining software) </a:t>
            </a:r>
          </a:p>
          <a:p>
            <a:pPr lvl="2"/>
            <a:r>
              <a:rPr lang="en-US" sz="2000" dirty="0" smtClean="0"/>
              <a:t>Each listens for new transactions, collects them over a short period, and makes them into a new “Block”</a:t>
            </a:r>
          </a:p>
          <a:p>
            <a:pPr lvl="2"/>
            <a:r>
              <a:rPr lang="en-US" sz="2000" dirty="0" smtClean="0"/>
              <a:t>Miner checks that proposed transactions are valid (signatures are right, no double spending in relation to existing </a:t>
            </a:r>
            <a:r>
              <a:rPr lang="en-US" sz="2000" dirty="0" err="1" smtClean="0"/>
              <a:t>blockchain</a:t>
            </a:r>
            <a:r>
              <a:rPr lang="en-US" sz="2000" dirty="0" smtClean="0"/>
              <a:t>, etc.)</a:t>
            </a:r>
          </a:p>
          <a:p>
            <a:pPr lvl="2"/>
            <a:r>
              <a:rPr lang="en-US" sz="2000" dirty="0" smtClean="0"/>
              <a:t>Miner must find a block: new transactions, hash of prior </a:t>
            </a:r>
            <a:r>
              <a:rPr lang="en-US" sz="2000" dirty="0" err="1" smtClean="0"/>
              <a:t>blockchain</a:t>
            </a:r>
            <a:r>
              <a:rPr lang="en-US" sz="2000" dirty="0" smtClean="0"/>
              <a:t>, and an arbitrary “nonce” value that has a secure hash value smaller than some specified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5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06400"/>
            <a:ext cx="7772400" cy="1143000"/>
          </a:xfrm>
        </p:spPr>
        <p:txBody>
          <a:bodyPr/>
          <a:lstStyle/>
          <a:p>
            <a:r>
              <a:rPr lang="en-US" dirty="0" smtClean="0"/>
              <a:t>What the miner is racing to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35100"/>
            <a:ext cx="6184900" cy="584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Possible New Block to be added to the chain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35200" y="1917700"/>
            <a:ext cx="38354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Hash of prior block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35200" y="2438400"/>
            <a:ext cx="38354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Hash of new transactions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35200" y="3543300"/>
            <a:ext cx="38354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Nonce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35200" y="4102100"/>
            <a:ext cx="3848100" cy="22733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New Transactions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35200" y="2984500"/>
            <a:ext cx="38354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Difficulty Target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1300" y="2514600"/>
            <a:ext cx="13589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 smtClean="0"/>
              <a:t>Block Header</a:t>
            </a:r>
            <a:endParaRPr lang="en-US" sz="2000" dirty="0"/>
          </a:p>
        </p:txBody>
      </p:sp>
      <p:sp>
        <p:nvSpPr>
          <p:cNvPr id="10" name="Left Brace 9"/>
          <p:cNvSpPr/>
          <p:nvPr/>
        </p:nvSpPr>
        <p:spPr bwMode="auto">
          <a:xfrm>
            <a:off x="1244600" y="4165600"/>
            <a:ext cx="711200" cy="2057400"/>
          </a:xfrm>
          <a:prstGeom prst="leftBrace">
            <a:avLst>
              <a:gd name="adj1" fmla="val 51190"/>
              <a:gd name="adj2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1384300" y="1968500"/>
            <a:ext cx="711200" cy="2057400"/>
          </a:xfrm>
          <a:prstGeom prst="leftBrace">
            <a:avLst>
              <a:gd name="adj1" fmla="val 51190"/>
              <a:gd name="adj2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8900" y="4762500"/>
            <a:ext cx="13589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 smtClean="0"/>
              <a:t>Block Body</a:t>
            </a:r>
            <a:endParaRPr 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210300" y="1092200"/>
            <a:ext cx="269240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 smtClean="0"/>
              <a:t>Mining Task: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Compute Hash of the Block Header for different values of “Nonce” until you find a hash that is numerically less than the difficulty target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(i.e., it has a specified number of leading zeroes)</a:t>
            </a:r>
          </a:p>
          <a:p>
            <a:pPr marL="0" indent="0">
              <a:buFontTx/>
              <a:buNone/>
            </a:pPr>
            <a:endParaRPr lang="en-US" sz="2000" dirty="0"/>
          </a:p>
          <a:p>
            <a:pPr marL="0" indent="0">
              <a:buFontTx/>
              <a:buNone/>
            </a:pPr>
            <a:r>
              <a:rPr lang="en-US" sz="2000" dirty="0" smtClean="0"/>
              <a:t>When you find it, broadcast the block with the lucky “Nonce” you found and you win@!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85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anybody play this game?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winning miner gets paid in two ways:</a:t>
            </a:r>
          </a:p>
          <a:p>
            <a:pPr lvl="1"/>
            <a:r>
              <a:rPr lang="en-US" sz="2400" dirty="0" smtClean="0"/>
              <a:t>It gets to keep some new </a:t>
            </a:r>
            <a:r>
              <a:rPr lang="en-US" sz="2400" dirty="0" err="1" smtClean="0"/>
              <a:t>bitcoins</a:t>
            </a:r>
            <a:endParaRPr lang="en-US" sz="2400" dirty="0" smtClean="0"/>
          </a:p>
          <a:p>
            <a:pPr lvl="1"/>
            <a:r>
              <a:rPr lang="en-US" sz="2400" dirty="0" smtClean="0"/>
              <a:t>It gets to keep the transaction fees from this block</a:t>
            </a:r>
          </a:p>
          <a:p>
            <a:pPr marL="0" indent="0">
              <a:buNone/>
            </a:pPr>
            <a:r>
              <a:rPr lang="en-US" sz="2400" dirty="0" smtClean="0"/>
              <a:t>(transactions for both of these payments were included in the block of new transactions)</a:t>
            </a:r>
          </a:p>
        </p:txBody>
      </p:sp>
    </p:spTree>
    <p:extLst>
      <p:ext uri="{BB962C8B-B14F-4D97-AF65-F5344CB8AC3E}">
        <p14:creationId xmlns:p14="http://schemas.microsoft.com/office/powerpoint/2010/main" val="71895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benefit?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validity of the new block can be checked by anyone</a:t>
            </a:r>
          </a:p>
          <a:p>
            <a:r>
              <a:rPr lang="en-US" sz="2400" dirty="0" smtClean="0"/>
              <a:t>We have a way to achieve consensus on the contents of the global </a:t>
            </a:r>
            <a:r>
              <a:rPr lang="en-US" sz="2400" dirty="0" err="1" smtClean="0"/>
              <a:t>blockchain</a:t>
            </a:r>
            <a:r>
              <a:rPr lang="en-US" sz="2400" dirty="0" smtClean="0"/>
              <a:t> without resorting to a trusted third party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389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508000"/>
            <a:ext cx="7772400" cy="1143000"/>
          </a:xfrm>
        </p:spPr>
        <p:txBody>
          <a:bodyPr/>
          <a:lstStyle/>
          <a:p>
            <a:r>
              <a:rPr lang="en-US" dirty="0" smtClean="0"/>
              <a:t>Some issues with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8300"/>
            <a:ext cx="7772400" cy="4546600"/>
          </a:xfrm>
        </p:spPr>
        <p:txBody>
          <a:bodyPr/>
          <a:lstStyle/>
          <a:p>
            <a:r>
              <a:rPr lang="en-US" sz="2000" dirty="0" smtClean="0"/>
              <a:t>Key management: </a:t>
            </a:r>
          </a:p>
          <a:p>
            <a:pPr lvl="1"/>
            <a:r>
              <a:rPr lang="en-US" sz="2000" dirty="0" smtClean="0"/>
              <a:t>Where do I store my private keys?</a:t>
            </a:r>
          </a:p>
          <a:p>
            <a:pPr lvl="2"/>
            <a:r>
              <a:rPr lang="en-US" sz="2000" dirty="0" smtClean="0"/>
              <a:t>If I lose my private key I’ve lost the ability to do transactions on that account</a:t>
            </a:r>
          </a:p>
          <a:p>
            <a:pPr lvl="2"/>
            <a:r>
              <a:rPr lang="en-US" sz="2000" dirty="0" smtClean="0"/>
              <a:t>If somebody steals my private key they can do transactions for me</a:t>
            </a:r>
          </a:p>
          <a:p>
            <a:r>
              <a:rPr lang="en-US" sz="2000" dirty="0" smtClean="0"/>
              <a:t>Consensus: </a:t>
            </a:r>
          </a:p>
          <a:p>
            <a:pPr lvl="1"/>
            <a:r>
              <a:rPr lang="en-US" sz="2000" dirty="0" smtClean="0"/>
              <a:t>It’s possible for two miners to propose new valid blocks at about the same time. This can lead to “forks” in the </a:t>
            </a:r>
            <a:r>
              <a:rPr lang="en-US" sz="2000" dirty="0" err="1" smtClean="0"/>
              <a:t>blockchain</a:t>
            </a:r>
            <a:endParaRPr lang="en-US" sz="2000" dirty="0" smtClean="0"/>
          </a:p>
          <a:p>
            <a:pPr lvl="1"/>
            <a:r>
              <a:rPr lang="en-US" sz="2000" dirty="0" smtClean="0"/>
              <a:t>There is a way to resolve these in practice (pick chain with the higher “proof of work” but there is no strong proof of convergence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643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cs typeface="+mj-cs"/>
              </a:rPr>
              <a:t>Cybersecurity</a:t>
            </a:r>
            <a:r>
              <a:rPr lang="en-US" dirty="0">
                <a:cs typeface="+mj-cs"/>
              </a:rPr>
              <a:t> events from the past week of interest to future (or current) Presidents</a:t>
            </a:r>
            <a:r>
              <a:rPr lang="en-US" dirty="0" smtClean="0">
                <a:cs typeface="+mj-cs"/>
              </a:rPr>
              <a:t>: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8534400" cy="53594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E-mail:</a:t>
            </a:r>
          </a:p>
          <a:p>
            <a:pPr lvl="1">
              <a:defRPr/>
            </a:pPr>
            <a:r>
              <a:rPr lang="en-US" sz="2000" dirty="0" smtClean="0">
                <a:cs typeface="+mn-cs"/>
              </a:rPr>
              <a:t>Microsoft sues Justice </a:t>
            </a:r>
            <a:r>
              <a:rPr lang="en-US" sz="2000" dirty="0" err="1" smtClean="0">
                <a:cs typeface="+mn-cs"/>
              </a:rPr>
              <a:t>Dept</a:t>
            </a:r>
            <a:r>
              <a:rPr lang="en-US" sz="2000" dirty="0" smtClean="0">
                <a:cs typeface="+mn-cs"/>
              </a:rPr>
              <a:t> over secrecy orders to read emails on Fourth Amendment grounds</a:t>
            </a:r>
          </a:p>
          <a:p>
            <a:pPr lvl="1">
              <a:defRPr/>
            </a:pPr>
            <a:r>
              <a:rPr lang="en-US" sz="2000" dirty="0" smtClean="0">
                <a:cs typeface="+mn-cs"/>
              </a:rPr>
              <a:t>House judiciary committee votes unanimously for legislation to update ECPA to require warrants for access to email older than 180 days</a:t>
            </a:r>
          </a:p>
          <a:p>
            <a:pPr>
              <a:defRPr/>
            </a:pPr>
            <a:r>
              <a:rPr lang="en-US" sz="2000" dirty="0" smtClean="0"/>
              <a:t>More appeals courts side with government on </a:t>
            </a:r>
            <a:r>
              <a:rPr lang="en-US" sz="2000" dirty="0" err="1" smtClean="0"/>
              <a:t>warrentless</a:t>
            </a:r>
            <a:r>
              <a:rPr lang="en-US" sz="2000" dirty="0" smtClean="0"/>
              <a:t> cellphone tracking</a:t>
            </a:r>
          </a:p>
          <a:p>
            <a:pPr>
              <a:defRPr/>
            </a:pPr>
            <a:r>
              <a:rPr lang="en-US" sz="2000" dirty="0" smtClean="0"/>
              <a:t>Congressman Lieu complains </a:t>
            </a:r>
            <a:r>
              <a:rPr lang="en-US" sz="2000" dirty="0" smtClean="0"/>
              <a:t>that </a:t>
            </a:r>
            <a:r>
              <a:rPr lang="en-US" sz="2000" dirty="0" smtClean="0"/>
              <a:t>old SS7 vulnerability allowing eavesdropping of phone conversations remains unfixed</a:t>
            </a:r>
          </a:p>
          <a:p>
            <a:pPr>
              <a:defRPr/>
            </a:pPr>
            <a:r>
              <a:rPr lang="en-US" sz="2000" dirty="0" smtClean="0"/>
              <a:t>Administration appoints members to commission on enhancing national </a:t>
            </a:r>
            <a:r>
              <a:rPr lang="en-US" sz="2000" dirty="0" err="1" smtClean="0"/>
              <a:t>cybersecurity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US meets with Russia to prevent accidental </a:t>
            </a:r>
            <a:r>
              <a:rPr lang="en-US" sz="2000" dirty="0" err="1" smtClean="0"/>
              <a:t>cyberwar</a:t>
            </a:r>
            <a:endParaRPr lang="en-US" sz="2000" dirty="0" smtClean="0"/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cs typeface="+mn-cs"/>
              </a:rPr>
              <a:t>Coming up: … ?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578725" y="-487363"/>
            <a:ext cx="3175" cy="47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0377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some aspects of </a:t>
            </a:r>
            <a:r>
              <a:rPr lang="en-US" dirty="0" err="1" smtClean="0"/>
              <a:t>bitcoin</a:t>
            </a:r>
            <a:r>
              <a:rPr lang="en-US" dirty="0" smtClean="0"/>
              <a:t> and credit card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Credit card transactions</a:t>
            </a:r>
          </a:p>
          <a:p>
            <a:pPr lvl="1"/>
            <a:r>
              <a:rPr lang="en-US" sz="2000" dirty="0" smtClean="0"/>
              <a:t>Trusted third party (several)</a:t>
            </a:r>
          </a:p>
          <a:p>
            <a:pPr lvl="1"/>
            <a:r>
              <a:rPr lang="en-US" sz="2000" dirty="0" smtClean="0"/>
              <a:t>Non-private</a:t>
            </a:r>
          </a:p>
          <a:p>
            <a:pPr lvl="1"/>
            <a:r>
              <a:rPr lang="en-US" sz="2000" dirty="0" smtClean="0"/>
              <a:t>Reversible</a:t>
            </a:r>
          </a:p>
          <a:p>
            <a:pPr lvl="1"/>
            <a:r>
              <a:rPr lang="en-US" sz="2000" dirty="0" smtClean="0"/>
              <a:t>Settlement time in days</a:t>
            </a:r>
          </a:p>
          <a:p>
            <a:r>
              <a:rPr lang="en-US" sz="2000" dirty="0" err="1" smtClean="0"/>
              <a:t>Bitcoin</a:t>
            </a:r>
            <a:r>
              <a:rPr lang="en-US" sz="2000" dirty="0" smtClean="0"/>
              <a:t> transactions</a:t>
            </a:r>
          </a:p>
          <a:p>
            <a:pPr lvl="1"/>
            <a:r>
              <a:rPr lang="en-US" sz="2000" dirty="0" smtClean="0"/>
              <a:t>No trusted third party</a:t>
            </a:r>
          </a:p>
          <a:p>
            <a:pPr lvl="1"/>
            <a:r>
              <a:rPr lang="en-US" sz="2000" dirty="0" smtClean="0"/>
              <a:t>Pseudonymous / semi-anonymous</a:t>
            </a:r>
          </a:p>
          <a:p>
            <a:pPr lvl="1"/>
            <a:r>
              <a:rPr lang="en-US" sz="2000" dirty="0" smtClean="0"/>
              <a:t>Non-reversible</a:t>
            </a:r>
          </a:p>
          <a:p>
            <a:pPr lvl="1"/>
            <a:r>
              <a:rPr lang="en-US" sz="2000" dirty="0" smtClean="0"/>
              <a:t>Settlement time in minutes/hours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595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8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1" y="400458"/>
            <a:ext cx="6248400" cy="6355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635000"/>
            <a:ext cx="6210300" cy="609600"/>
          </a:xfrm>
        </p:spPr>
        <p:txBody>
          <a:bodyPr/>
          <a:lstStyle/>
          <a:p>
            <a:r>
              <a:rPr lang="en-US" dirty="0" smtClean="0"/>
              <a:t>Anonymity on the Internet (1993)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3600" y="5740400"/>
            <a:ext cx="591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“On the Internet, nobody knows you’re a dog”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7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5900"/>
            <a:ext cx="7772400" cy="1143000"/>
          </a:xfrm>
        </p:spPr>
        <p:txBody>
          <a:bodyPr/>
          <a:lstStyle/>
          <a:p>
            <a:r>
              <a:rPr lang="en-US" dirty="0" smtClean="0"/>
              <a:t>But how anonymous are you, really?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1200" y="1117600"/>
            <a:ext cx="7772400" cy="4114800"/>
          </a:xfrm>
        </p:spPr>
        <p:txBody>
          <a:bodyPr/>
          <a:lstStyle/>
          <a:p>
            <a:r>
              <a:rPr lang="en-US" dirty="0" smtClean="0"/>
              <a:t>Internet packet </a:t>
            </a:r>
            <a:r>
              <a:rPr lang="en-US" dirty="0" smtClean="0"/>
              <a:t>header format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608296"/>
            <a:ext cx="768350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1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 a </a:t>
            </a:r>
            <a:r>
              <a:rPr lang="en-US" u="sng" dirty="0" smtClean="0"/>
              <a:t>packet-switched </a:t>
            </a:r>
            <a:r>
              <a:rPr lang="en-US" dirty="0" smtClean="0"/>
              <a:t>network, the routers must be able to read the packet 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36700"/>
            <a:ext cx="7683500" cy="4521200"/>
          </a:xfrm>
        </p:spPr>
        <p:txBody>
          <a:bodyPr/>
          <a:lstStyle/>
          <a:p>
            <a:r>
              <a:rPr lang="en-US" sz="2400" dirty="0" smtClean="0"/>
              <a:t>So the source and destination addresses (and other packet meta data) are normally in the clear</a:t>
            </a:r>
          </a:p>
          <a:p>
            <a:r>
              <a:rPr lang="en-US" sz="2400" dirty="0" smtClean="0"/>
              <a:t>Even if the data in the packet is encrypted, much intelligence can be gained from the meta-data, for example:</a:t>
            </a:r>
          </a:p>
          <a:p>
            <a:pPr lvl="1"/>
            <a:r>
              <a:rPr lang="en-US" sz="2400" dirty="0" smtClean="0"/>
              <a:t>Who is talking to whom?</a:t>
            </a:r>
          </a:p>
          <a:p>
            <a:pPr lvl="1"/>
            <a:r>
              <a:rPr lang="en-US" sz="2400" dirty="0" smtClean="0"/>
              <a:t>How often?</a:t>
            </a:r>
          </a:p>
          <a:p>
            <a:pPr lvl="1"/>
            <a:r>
              <a:rPr lang="en-US" sz="2400" dirty="0" smtClean="0"/>
              <a:t>What lengths of messages, in which direction?</a:t>
            </a:r>
          </a:p>
          <a:p>
            <a:r>
              <a:rPr lang="en-US" sz="2400" dirty="0" smtClean="0"/>
              <a:t>So, the routers may not know you are a dog, but they can know the other IP addresses you are communicating with, how often,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722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343900" y="4356100"/>
            <a:ext cx="381000" cy="3429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878" y="3352800"/>
            <a:ext cx="694851" cy="431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8369300" y="381000"/>
            <a:ext cx="381000" cy="3429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473700" cy="1143000"/>
          </a:xfrm>
        </p:spPr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super-encryption?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30300"/>
            <a:ext cx="8280400" cy="5054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It’s just encrypting a message that’s already encrypted:</a:t>
            </a:r>
          </a:p>
          <a:p>
            <a:r>
              <a:rPr lang="en-US" sz="2000" dirty="0" smtClean="0"/>
              <a:t>If M = message, E</a:t>
            </a:r>
            <a:r>
              <a:rPr lang="en-US" sz="2000" baseline="-25000" dirty="0" smtClean="0"/>
              <a:t>k1</a:t>
            </a:r>
            <a:r>
              <a:rPr lang="en-US" sz="2000" dirty="0" smtClean="0"/>
              <a:t>[M] is the message encrypted under Key k1</a:t>
            </a:r>
          </a:p>
          <a:p>
            <a:r>
              <a:rPr lang="en-US" sz="2000" dirty="0" smtClean="0"/>
              <a:t>E</a:t>
            </a:r>
            <a:r>
              <a:rPr lang="en-US" sz="2000" baseline="-25000" dirty="0" smtClean="0"/>
              <a:t>k2</a:t>
            </a:r>
            <a:r>
              <a:rPr lang="en-US" sz="2000" dirty="0"/>
              <a:t>[</a:t>
            </a:r>
            <a:r>
              <a:rPr lang="en-US" sz="2000" dirty="0" smtClean="0"/>
              <a:t>E</a:t>
            </a:r>
            <a:r>
              <a:rPr lang="en-US" sz="2000" baseline="-25000" dirty="0" smtClean="0"/>
              <a:t>k1</a:t>
            </a:r>
            <a:r>
              <a:rPr lang="en-US" sz="2000" dirty="0"/>
              <a:t>[M] </a:t>
            </a:r>
            <a:r>
              <a:rPr lang="en-US" sz="2000" dirty="0" smtClean="0"/>
              <a:t>] is M encrypted first under key k1 and then re-encrypted under key k2 (doubly encrypted)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To decrypt </a:t>
            </a:r>
            <a:r>
              <a:rPr lang="en-US" sz="2000" dirty="0"/>
              <a:t>E</a:t>
            </a:r>
            <a:r>
              <a:rPr lang="en-US" sz="2000" baseline="-25000" dirty="0"/>
              <a:t>k2</a:t>
            </a:r>
            <a:r>
              <a:rPr lang="en-US" sz="2000" dirty="0"/>
              <a:t>[E</a:t>
            </a:r>
            <a:r>
              <a:rPr lang="en-US" sz="2000" baseline="-25000" dirty="0"/>
              <a:t>k1</a:t>
            </a:r>
            <a:r>
              <a:rPr lang="en-US" sz="2000" dirty="0"/>
              <a:t>[M] </a:t>
            </a:r>
            <a:r>
              <a:rPr lang="en-US" sz="2000" dirty="0" smtClean="0"/>
              <a:t>], first remove the outer layer of encryption:</a:t>
            </a:r>
          </a:p>
          <a:p>
            <a:r>
              <a:rPr lang="en-US" sz="2000" dirty="0" smtClean="0"/>
              <a:t>D</a:t>
            </a:r>
            <a:r>
              <a:rPr lang="en-US" sz="2000" baseline="-25000" dirty="0" smtClean="0"/>
              <a:t>k2</a:t>
            </a:r>
            <a:r>
              <a:rPr lang="en-US" sz="2000" dirty="0" smtClean="0"/>
              <a:t>[E</a:t>
            </a:r>
            <a:r>
              <a:rPr lang="en-US" sz="2000" baseline="-25000" dirty="0" smtClean="0"/>
              <a:t>k2</a:t>
            </a:r>
            <a:r>
              <a:rPr lang="en-US" sz="2000" dirty="0"/>
              <a:t>[E</a:t>
            </a:r>
            <a:r>
              <a:rPr lang="en-US" sz="2000" baseline="-25000" dirty="0"/>
              <a:t>k1</a:t>
            </a:r>
            <a:r>
              <a:rPr lang="en-US" sz="2000" dirty="0"/>
              <a:t>[M] </a:t>
            </a:r>
            <a:r>
              <a:rPr lang="en-US" sz="2000" dirty="0" smtClean="0"/>
              <a:t>] </a:t>
            </a:r>
            <a:r>
              <a:rPr lang="en-US" sz="2000" dirty="0" smtClean="0">
                <a:sym typeface="Wingdings"/>
              </a:rPr>
              <a:t> E</a:t>
            </a:r>
            <a:r>
              <a:rPr lang="en-US" sz="2000" baseline="-25000" dirty="0" smtClean="0">
                <a:sym typeface="Wingdings"/>
              </a:rPr>
              <a:t>k1</a:t>
            </a:r>
            <a:r>
              <a:rPr lang="en-US" sz="2000" dirty="0" smtClean="0">
                <a:sym typeface="Wingdings"/>
              </a:rPr>
              <a:t>[M]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Then remove inner layer of encryption:</a:t>
            </a:r>
          </a:p>
          <a:p>
            <a:r>
              <a:rPr lang="en-US" sz="2000" dirty="0" smtClean="0">
                <a:sym typeface="Wingdings"/>
              </a:rPr>
              <a:t>D</a:t>
            </a:r>
            <a:r>
              <a:rPr lang="en-US" sz="2000" baseline="-25000" dirty="0" smtClean="0">
                <a:sym typeface="Wingdings"/>
              </a:rPr>
              <a:t>k1</a:t>
            </a:r>
            <a:r>
              <a:rPr lang="en-US" sz="2000" dirty="0" smtClean="0">
                <a:sym typeface="Wingdings"/>
              </a:rPr>
              <a:t>[</a:t>
            </a:r>
            <a:r>
              <a:rPr lang="en-US" sz="2000" dirty="0">
                <a:sym typeface="Wingdings"/>
              </a:rPr>
              <a:t>E</a:t>
            </a:r>
            <a:r>
              <a:rPr lang="en-US" sz="2000" baseline="-25000" dirty="0">
                <a:sym typeface="Wingdings"/>
              </a:rPr>
              <a:t>k1</a:t>
            </a:r>
            <a:r>
              <a:rPr lang="en-US" sz="2000" dirty="0">
                <a:sym typeface="Wingdings"/>
              </a:rPr>
              <a:t>[M</a:t>
            </a:r>
            <a:r>
              <a:rPr lang="en-US" sz="2000" dirty="0" smtClean="0">
                <a:sym typeface="Wingdings"/>
              </a:rPr>
              <a:t>]]  M</a:t>
            </a:r>
          </a:p>
          <a:p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Think of this as simply a set of nested envelopes. </a:t>
            </a:r>
          </a:p>
          <a:p>
            <a:r>
              <a:rPr lang="en-US" sz="2000" dirty="0" smtClean="0">
                <a:sym typeface="Wingdings"/>
              </a:rPr>
              <a:t>Each time you add a layer of encryption, you’ve created a new (outer) envelope.</a:t>
            </a:r>
          </a:p>
          <a:p>
            <a:endParaRPr lang="en-US" dirty="0">
              <a:sym typeface="Wingdings"/>
            </a:endParaRPr>
          </a:p>
          <a:p>
            <a:endParaRPr lang="en-US" dirty="0"/>
          </a:p>
        </p:txBody>
      </p:sp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978" y="1028700"/>
            <a:ext cx="694851" cy="431800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978" y="1930400"/>
            <a:ext cx="940092" cy="584200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08" y="3251200"/>
            <a:ext cx="940092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833 L 0.00226 0.1009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4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00278 0.1425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00278 0.1425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0139 0.1527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5" grpId="1" animBg="1"/>
      <p:bldP spid="15" grpId="2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622300"/>
          </a:xfrm>
        </p:spPr>
        <p:txBody>
          <a:bodyPr/>
          <a:lstStyle/>
          <a:p>
            <a:r>
              <a:rPr lang="en-US" dirty="0" smtClean="0"/>
              <a:t>What is a (</a:t>
            </a:r>
            <a:r>
              <a:rPr lang="en-US" dirty="0" err="1" smtClean="0"/>
              <a:t>Chaum</a:t>
            </a:r>
            <a:r>
              <a:rPr lang="en-US" dirty="0" smtClean="0"/>
              <a:t>)</a:t>
            </a:r>
            <a:r>
              <a:rPr lang="en-US" baseline="0" dirty="0" smtClean="0"/>
              <a:t> Mix? </a:t>
            </a:r>
            <a:br>
              <a:rPr lang="en-US" baseline="0" dirty="0" smtClean="0"/>
            </a:br>
            <a:r>
              <a:rPr lang="en-US" dirty="0"/>
              <a:t>(</a:t>
            </a:r>
            <a:r>
              <a:rPr lang="en-US" baseline="0" dirty="0" smtClean="0"/>
              <a:t>Or, how to use</a:t>
            </a:r>
            <a:r>
              <a:rPr lang="en-US" dirty="0" smtClean="0"/>
              <a:t> </a:t>
            </a:r>
            <a:r>
              <a:rPr lang="en-US" dirty="0" err="1" smtClean="0"/>
              <a:t>superencryption</a:t>
            </a:r>
            <a:r>
              <a:rPr lang="en-US" dirty="0" smtClean="0"/>
              <a:t> for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81100"/>
            <a:ext cx="7962900" cy="2044700"/>
          </a:xfrm>
        </p:spPr>
        <p:txBody>
          <a:bodyPr/>
          <a:lstStyle/>
          <a:p>
            <a:r>
              <a:rPr lang="en-US" sz="2000" dirty="0" smtClean="0"/>
              <a:t>In 1981 David </a:t>
            </a:r>
            <a:r>
              <a:rPr lang="en-US" sz="2000" dirty="0" err="1" smtClean="0"/>
              <a:t>Chaum</a:t>
            </a:r>
            <a:r>
              <a:rPr lang="en-US" sz="2000" dirty="0" smtClean="0"/>
              <a:t> published a scheme that would support anonymous email over the Internet, using what he called a Mix</a:t>
            </a:r>
          </a:p>
          <a:p>
            <a:r>
              <a:rPr lang="en-US" sz="2000" dirty="0" smtClean="0"/>
              <a:t>Think of the Mix as a single node that has a public key PKM and secret key S</a:t>
            </a:r>
            <a:r>
              <a:rPr lang="en-US" sz="2000" baseline="-25000" dirty="0" smtClean="0"/>
              <a:t>M</a:t>
            </a:r>
          </a:p>
          <a:p>
            <a:r>
              <a:rPr lang="en-US" sz="2000" dirty="0" smtClean="0"/>
              <a:t>Other nodes also have public/secret key pairs. The setup: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 bwMode="auto">
          <a:xfrm>
            <a:off x="3162300" y="3759200"/>
            <a:ext cx="2006600" cy="177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+mj-lt"/>
              </a:rPr>
              <a:t>Public Key PKM Secret key SM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186" y="3403600"/>
            <a:ext cx="15421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Sender A</a:t>
            </a:r>
          </a:p>
          <a:p>
            <a:r>
              <a:rPr lang="en-US" sz="1400" dirty="0" smtClean="0">
                <a:latin typeface="+mj-lt"/>
              </a:rPr>
              <a:t>Public Key PKA</a:t>
            </a:r>
            <a:endParaRPr lang="en-US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8550" y="3886200"/>
            <a:ext cx="1763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Receiver O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40" y="3975100"/>
            <a:ext cx="151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Sender B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023" y="4610100"/>
            <a:ext cx="150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Sender C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8550" y="34544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Receiver N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550" y="4470400"/>
            <a:ext cx="167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Receiver P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8550" y="5346700"/>
            <a:ext cx="17312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Receiver Z</a:t>
            </a:r>
          </a:p>
          <a:p>
            <a:r>
              <a:rPr lang="en-US" sz="1400" dirty="0" smtClean="0">
                <a:latin typeface="+mj-lt"/>
              </a:rPr>
              <a:t>Public Key PKZ</a:t>
            </a:r>
            <a:endParaRPr lang="en-US" sz="1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550" y="5499100"/>
            <a:ext cx="155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Sender H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0995" y="4991100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. . .</a:t>
            </a:r>
            <a:endParaRPr lang="en-US" dirty="0">
              <a:latin typeface="+mj-lt"/>
            </a:endParaRPr>
          </a:p>
        </p:txBody>
      </p: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>
            <a:off x="2011345" y="3742154"/>
            <a:ext cx="1176355" cy="499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074845" y="4167833"/>
            <a:ext cx="985855" cy="4676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087545" y="4777433"/>
            <a:ext cx="985855" cy="612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2125645" y="5092700"/>
            <a:ext cx="960455" cy="6372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219700" y="4152900"/>
            <a:ext cx="863600" cy="317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156200" y="3721100"/>
            <a:ext cx="8382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237145" y="4752034"/>
            <a:ext cx="782655" cy="231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168900" y="4991100"/>
            <a:ext cx="8509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6514280" y="4813300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. . 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546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8623300" cy="685800"/>
          </a:xfrm>
        </p:spPr>
        <p:txBody>
          <a:bodyPr/>
          <a:lstStyle/>
          <a:p>
            <a:r>
              <a:rPr lang="en-US" dirty="0" smtClean="0"/>
              <a:t>How to send a message anonymously from A to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39800"/>
            <a:ext cx="7848600" cy="3149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encrypts the message under Z’s public key, making E</a:t>
            </a:r>
            <a:r>
              <a:rPr lang="en-US" baseline="-25000" dirty="0"/>
              <a:t>PKZ</a:t>
            </a:r>
            <a:r>
              <a:rPr lang="en-US" dirty="0"/>
              <a:t>[M] </a:t>
            </a:r>
            <a:endParaRPr lang="en-US" dirty="0" smtClean="0"/>
          </a:p>
          <a:p>
            <a:r>
              <a:rPr lang="en-US" dirty="0" smtClean="0"/>
              <a:t>A adds </a:t>
            </a:r>
            <a:r>
              <a:rPr lang="en-US" dirty="0"/>
              <a:t>Z’s address and encrypts the whole thing under the Mix public key: E</a:t>
            </a:r>
            <a:r>
              <a:rPr lang="en-US" baseline="-25000" dirty="0"/>
              <a:t>PKM</a:t>
            </a:r>
            <a:r>
              <a:rPr lang="en-US" dirty="0"/>
              <a:t>[Z, E</a:t>
            </a:r>
            <a:r>
              <a:rPr lang="en-US" baseline="-25000" dirty="0"/>
              <a:t>PKZ</a:t>
            </a:r>
            <a:r>
              <a:rPr lang="en-US" dirty="0"/>
              <a:t>[M]</a:t>
            </a:r>
            <a:r>
              <a:rPr lang="en-US" dirty="0" smtClean="0"/>
              <a:t>] and sends to the Mix</a:t>
            </a:r>
            <a:endParaRPr lang="en-US" dirty="0"/>
          </a:p>
          <a:p>
            <a:r>
              <a:rPr lang="en-US" dirty="0"/>
              <a:t>The Mix decrypts with its secret key, extracts the destination </a:t>
            </a:r>
            <a:r>
              <a:rPr lang="en-US" dirty="0" smtClean="0"/>
              <a:t>address </a:t>
            </a:r>
            <a:r>
              <a:rPr lang="en-US" dirty="0"/>
              <a:t>and the (still encrypted) message for Z and forwards to </a:t>
            </a:r>
            <a:r>
              <a:rPr lang="en-US" dirty="0" smtClean="0"/>
              <a:t>Z: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SM</a:t>
            </a:r>
            <a:r>
              <a:rPr lang="en-US" dirty="0" smtClean="0"/>
              <a:t>[</a:t>
            </a:r>
            <a:r>
              <a:rPr lang="en-US" dirty="0"/>
              <a:t>E</a:t>
            </a:r>
            <a:r>
              <a:rPr lang="en-US" baseline="-25000" dirty="0"/>
              <a:t>PKM</a:t>
            </a:r>
            <a:r>
              <a:rPr lang="en-US" dirty="0"/>
              <a:t>[Z, E</a:t>
            </a:r>
            <a:r>
              <a:rPr lang="en-US" baseline="-25000" dirty="0"/>
              <a:t>PKZ</a:t>
            </a:r>
            <a:r>
              <a:rPr lang="en-US" dirty="0"/>
              <a:t>[M]] </a:t>
            </a:r>
            <a:r>
              <a:rPr lang="en-US" dirty="0" smtClean="0"/>
              <a:t>= </a:t>
            </a:r>
            <a:r>
              <a:rPr lang="en-US" dirty="0"/>
              <a:t>Z, E</a:t>
            </a:r>
            <a:r>
              <a:rPr lang="en-US" baseline="-25000" dirty="0"/>
              <a:t>PKZ</a:t>
            </a:r>
            <a:r>
              <a:rPr lang="en-US" dirty="0"/>
              <a:t>[M</a:t>
            </a:r>
            <a:r>
              <a:rPr lang="en-US" dirty="0" smtClean="0"/>
              <a:t>]</a:t>
            </a:r>
          </a:p>
          <a:p>
            <a:r>
              <a:rPr lang="en-US" dirty="0" smtClean="0"/>
              <a:t>Z receives and uses its secret key to decrypt: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SZ</a:t>
            </a:r>
            <a:r>
              <a:rPr lang="en-US" dirty="0" smtClean="0"/>
              <a:t>[E</a:t>
            </a:r>
            <a:r>
              <a:rPr lang="en-US" baseline="-25000" dirty="0" smtClean="0"/>
              <a:t>PKZ</a:t>
            </a:r>
            <a:r>
              <a:rPr lang="en-US" dirty="0"/>
              <a:t>[M</a:t>
            </a:r>
            <a:r>
              <a:rPr lang="en-US" dirty="0" smtClean="0"/>
              <a:t>]]</a:t>
            </a:r>
          </a:p>
          <a:p>
            <a:r>
              <a:rPr lang="en-US" dirty="0" smtClean="0"/>
              <a:t>Z gets the message but only sees IP address of the Mix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8950" y="4064000"/>
            <a:ext cx="7721600" cy="2620208"/>
            <a:chOff x="463550" y="2667000"/>
            <a:chExt cx="7721600" cy="2620208"/>
          </a:xfrm>
        </p:grpSpPr>
        <p:sp>
          <p:nvSpPr>
            <p:cNvPr id="5" name="Oval 4"/>
            <p:cNvSpPr/>
            <p:nvPr/>
          </p:nvSpPr>
          <p:spPr bwMode="auto">
            <a:xfrm>
              <a:off x="3162300" y="3022600"/>
              <a:ext cx="2006600" cy="177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Mix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+mj-lt"/>
                </a:rPr>
                <a:t>Public Key PKM Secret key SM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9186" y="2667000"/>
              <a:ext cx="154215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Sender A</a:t>
              </a:r>
            </a:p>
            <a:p>
              <a:r>
                <a:rPr lang="en-US" sz="1400" dirty="0" smtClean="0">
                  <a:latin typeface="+mj-lt"/>
                </a:rPr>
                <a:t>Public Key PKA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78550" y="3149600"/>
              <a:ext cx="1763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Receiver O</a:t>
              </a:r>
              <a:endParaRPr lang="en-US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4740" y="3238500"/>
              <a:ext cx="1511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Sender B</a:t>
              </a:r>
              <a:endParaRPr lang="en-US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9023" y="3873500"/>
              <a:ext cx="1502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Sender C</a:t>
              </a:r>
              <a:endParaRPr lang="en-US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8550" y="2717800"/>
              <a:ext cx="200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Receiver N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8550" y="3733800"/>
              <a:ext cx="1678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Receiver P</a:t>
              </a:r>
              <a:endParaRPr lang="en-US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8550" y="4610100"/>
              <a:ext cx="173121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Receiver Z</a:t>
              </a:r>
            </a:p>
            <a:p>
              <a:r>
                <a:rPr lang="en-US" sz="1400" dirty="0" smtClean="0">
                  <a:latin typeface="+mj-lt"/>
                </a:rPr>
                <a:t>Public Key PKZ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3550" y="4762500"/>
              <a:ext cx="1553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Sender H</a:t>
              </a:r>
              <a:endParaRPr lang="en-US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0995" y="4254500"/>
              <a:ext cx="59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. . .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5" name="Straight Arrow Connector 14"/>
            <p:cNvCxnSpPr>
              <a:stCxn id="6" idx="3"/>
            </p:cNvCxnSpPr>
            <p:nvPr/>
          </p:nvCxnSpPr>
          <p:spPr bwMode="auto">
            <a:xfrm>
              <a:off x="2011345" y="3005554"/>
              <a:ext cx="1176355" cy="49964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074845" y="3431233"/>
              <a:ext cx="985855" cy="4676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2087545" y="4040833"/>
              <a:ext cx="985855" cy="612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2125645" y="4356100"/>
              <a:ext cx="960455" cy="6372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5219700" y="3416300"/>
              <a:ext cx="863600" cy="317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5156200" y="2984500"/>
              <a:ext cx="838200" cy="533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237145" y="4015434"/>
              <a:ext cx="782655" cy="231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5168900" y="4254500"/>
              <a:ext cx="850900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6514280" y="4076700"/>
              <a:ext cx="59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. . .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547228">
            <a:off x="1816099" y="4241801"/>
            <a:ext cx="1716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E</a:t>
            </a:r>
            <a:r>
              <a:rPr lang="en-US" sz="1600" baseline="-25000" dirty="0">
                <a:latin typeface="+mj-lt"/>
              </a:rPr>
              <a:t>PKM</a:t>
            </a:r>
            <a:r>
              <a:rPr lang="en-US" sz="1600" dirty="0">
                <a:latin typeface="+mj-lt"/>
              </a:rPr>
              <a:t>[Z, E</a:t>
            </a:r>
            <a:r>
              <a:rPr lang="en-US" sz="1600" baseline="-25000" dirty="0">
                <a:latin typeface="+mj-lt"/>
              </a:rPr>
              <a:t>PKZ</a:t>
            </a:r>
            <a:r>
              <a:rPr lang="en-US" sz="1600" dirty="0">
                <a:latin typeface="+mj-lt"/>
              </a:rPr>
              <a:t>[M]] </a:t>
            </a:r>
          </a:p>
        </p:txBody>
      </p:sp>
      <p:sp>
        <p:nvSpPr>
          <p:cNvPr id="25" name="TextBox 24"/>
          <p:cNvSpPr txBox="1"/>
          <p:nvPr/>
        </p:nvSpPr>
        <p:spPr>
          <a:xfrm rot="1547228">
            <a:off x="5255406" y="5549901"/>
            <a:ext cx="959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E</a:t>
            </a:r>
            <a:r>
              <a:rPr lang="en-US" sz="1600" baseline="-25000" dirty="0">
                <a:latin typeface="+mj-lt"/>
              </a:rPr>
              <a:t>PKZ</a:t>
            </a:r>
            <a:r>
              <a:rPr lang="en-US" sz="1600" dirty="0">
                <a:latin typeface="+mj-lt"/>
              </a:rPr>
              <a:t>[M</a:t>
            </a:r>
            <a:r>
              <a:rPr lang="en-US" sz="1600" dirty="0" smtClean="0">
                <a:latin typeface="+mj-lt"/>
              </a:rPr>
              <a:t>]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159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L CSfPP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 CSfPP Template.potx</Template>
  <TotalTime>18204</TotalTime>
  <Pages>4</Pages>
  <Words>2631</Words>
  <Application>Microsoft Macintosh PowerPoint</Application>
  <PresentationFormat>On-screen Show (4:3)</PresentationFormat>
  <Paragraphs>325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CL CSfPP Template</vt:lpstr>
      <vt:lpstr>Microsoft ClipArt Gallery</vt:lpstr>
      <vt:lpstr>Cybersecurity for Future Presidents</vt:lpstr>
      <vt:lpstr>Any Questions?</vt:lpstr>
      <vt:lpstr>Cybersecurity events from the past week of interest to future (or current) Presidents:</vt:lpstr>
      <vt:lpstr>Anonymity on the Internet (1993)</vt:lpstr>
      <vt:lpstr>But how anonymous are you, really?</vt:lpstr>
      <vt:lpstr>In a packet-switched network, the routers must be able to read the packet headers</vt:lpstr>
      <vt:lpstr>What is super-encryption?</vt:lpstr>
      <vt:lpstr>What is a (Chaum) Mix?  (Or, how to use superencryption for anonymity</vt:lpstr>
      <vt:lpstr>How to send a message anonymously from A to Z</vt:lpstr>
      <vt:lpstr>Some issues with this scheme</vt:lpstr>
      <vt:lpstr>A Mix-net</vt:lpstr>
      <vt:lpstr>How does Onion Routing (Tor) work?</vt:lpstr>
      <vt:lpstr>PowerPoint Presentation</vt:lpstr>
      <vt:lpstr>PowerPoint Presentation</vt:lpstr>
      <vt:lpstr>What happened</vt:lpstr>
      <vt:lpstr>Conventional payment processing (credit cards)</vt:lpstr>
      <vt:lpstr>How transactions work – credit cards</vt:lpstr>
      <vt:lpstr>Trust relationships – credit card transaction</vt:lpstr>
      <vt:lpstr>Underlying technologies and information flows – credit cards</vt:lpstr>
      <vt:lpstr>Digital currency </vt:lpstr>
      <vt:lpstr>Bitcoin Philosophy and Technologies</vt:lpstr>
      <vt:lpstr>Bitcoin Elements and Status</vt:lpstr>
      <vt:lpstr>Properties of the ledger</vt:lpstr>
      <vt:lpstr>Bitcoin Basics: Transactions</vt:lpstr>
      <vt:lpstr>Bitcoin basics: “Mining” and consensus</vt:lpstr>
      <vt:lpstr>What the miner is racing to do:</vt:lpstr>
      <vt:lpstr>Why would anybody play this game?</vt:lpstr>
      <vt:lpstr>What’s the benefit?</vt:lpstr>
      <vt:lpstr>Some issues with Bitcoin</vt:lpstr>
      <vt:lpstr>Comparison of some aspects of bitcoin and credit card transactions</vt:lpstr>
      <vt:lpstr>Backup slides follow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 Principles and Applications </dc:title>
  <dc:subject/>
  <dc:creator>Carl Landwehr</dc:creator>
  <cp:keywords/>
  <dc:description/>
  <cp:lastModifiedBy>Carl Landwehr User</cp:lastModifiedBy>
  <cp:revision>232</cp:revision>
  <cp:lastPrinted>2015-02-10T03:37:27Z</cp:lastPrinted>
  <dcterms:created xsi:type="dcterms:W3CDTF">1999-01-11T22:03:35Z</dcterms:created>
  <dcterms:modified xsi:type="dcterms:W3CDTF">2016-04-20T15:08:57Z</dcterms:modified>
</cp:coreProperties>
</file>